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5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17953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1459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83829"/>
            <a:ext cx="2057400" cy="48359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83829"/>
            <a:ext cx="6019800" cy="48359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48024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8987E-3973-437A-B9CA-0D668F3C3453}"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68129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8987E-3973-437A-B9CA-0D668F3C3453}"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5315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688"/>
            <a:ext cx="4038600" cy="4114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688"/>
            <a:ext cx="4038600" cy="4114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8987E-3973-437A-B9CA-0D668F3C3453}"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72309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009198"/>
            <a:ext cx="4040188" cy="58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56320"/>
            <a:ext cx="4040188"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10280"/>
            <a:ext cx="4041775" cy="58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56320"/>
            <a:ext cx="4041775" cy="35920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8987E-3973-437A-B9CA-0D668F3C3453}" type="datetimeFigureOut">
              <a:rPr lang="en-US" smtClean="0"/>
              <a:pPr/>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05759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8987E-3973-437A-B9CA-0D668F3C3453}" type="datetimeFigureOut">
              <a:rPr lang="en-US" smtClean="0"/>
              <a:pPr/>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115227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8987E-3973-437A-B9CA-0D668F3C3453}" type="datetimeFigureOut">
              <a:rPr lang="en-US" smtClean="0"/>
              <a:pPr/>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31926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285"/>
            <a:ext cx="3008313" cy="793695"/>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066800"/>
            <a:ext cx="5111750" cy="5105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7597"/>
            <a:ext cx="3008313" cy="42646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987E-3973-437A-B9CA-0D668F3C3453}"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406055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600"/>
            <a:ext cx="5486400" cy="37407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987E-3973-437A-B9CA-0D668F3C3453}"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2F2D3-AA31-47A2-8058-7D6FC6F23F75}" type="slidenum">
              <a:rPr lang="en-US" smtClean="0"/>
              <a:pPr/>
              <a:t>‹#›</a:t>
            </a:fld>
            <a:endParaRPr lang="en-US"/>
          </a:p>
        </p:txBody>
      </p:sp>
    </p:spTree>
    <p:extLst>
      <p:ext uri="{BB962C8B-B14F-4D97-AF65-F5344CB8AC3E}">
        <p14:creationId xmlns:p14="http://schemas.microsoft.com/office/powerpoint/2010/main" val="298343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90600"/>
            <a:ext cx="8229600" cy="94462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057688"/>
            <a:ext cx="8229600" cy="4114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8987E-3973-437A-B9CA-0D668F3C3453}" type="datetimeFigureOut">
              <a:rPr lang="en-US" smtClean="0"/>
              <a:pPr/>
              <a:t>4/14/2016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2F2D3-AA31-47A2-8058-7D6FC6F23F75}" type="slidenum">
              <a:rPr lang="en-US" smtClean="0"/>
              <a:pPr/>
              <a:t>‹#›</a:t>
            </a:fld>
            <a:endParaRPr lang="en-US"/>
          </a:p>
        </p:txBody>
      </p:sp>
      <p:pic>
        <p:nvPicPr>
          <p:cNvPr id="7" name="Picture 2" descr="C:\Documents and Settings\Cory Jones\My Documents\Dropbox\Cory\Design\Logos\CNS Logo Split\Logo BG Recolored faded.jp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4762" t="18233" b="53088"/>
          <a:stretch/>
        </p:blipFill>
        <p:spPr bwMode="auto">
          <a:xfrm>
            <a:off x="0" y="0"/>
            <a:ext cx="9144000" cy="95878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varma.ece.cmu.edu/Auto-CPS-2011/logo-NSF.GI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69079" y="2382"/>
            <a:ext cx="798721" cy="7987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Documents and Settings\Cory Jones\My Documents\Dropbox\Cory\Design\Logos\CNS Logo\Logo_NoBackground.png"/>
          <p:cNvPicPr>
            <a:picLocks noChangeAspect="1" noChangeArrowheads="1"/>
          </p:cNvPicPr>
          <p:nvPr/>
        </p:nvPicPr>
        <p:blipFill>
          <a:blip r:embed="rId15" cstate="print">
            <a:extLst>
              <a:ext uri="{BEBA8EAE-BF5A-486C-A8C5-ECC9F3942E4B}">
                <a14:imgProps xmlns:a14="http://schemas.microsoft.com/office/drawing/2010/main">
                  <a14:imgLayer r:embed="rId16">
                    <a14:imgEffect>
                      <a14:brightnessContrast bright="-9000" contrast="10000"/>
                    </a14:imgEffect>
                  </a14:imgLayer>
                </a14:imgProps>
              </a:ext>
              <a:ext uri="{28A0092B-C50C-407E-A947-70E740481C1C}">
                <a14:useLocalDpi xmlns:a14="http://schemas.microsoft.com/office/drawing/2010/main" val="0"/>
              </a:ext>
            </a:extLst>
          </a:blip>
          <a:srcRect/>
          <a:stretch>
            <a:fillRect/>
          </a:stretch>
        </p:blipFill>
        <p:spPr bwMode="auto">
          <a:xfrm>
            <a:off x="76200" y="16533"/>
            <a:ext cx="3415614" cy="925722"/>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105921" y="736239"/>
            <a:ext cx="1114279" cy="254361"/>
          </a:xfrm>
          <a:prstGeom prst="rect">
            <a:avLst/>
          </a:prstGeom>
          <a:noFill/>
        </p:spPr>
        <p:txBody>
          <a:bodyPr wrap="none" rtlCol="0">
            <a:spAutoFit/>
          </a:bodyPr>
          <a:lstStyle/>
          <a:p>
            <a:r>
              <a:rPr lang="en-US" sz="1400" dirty="0" smtClean="0"/>
              <a:t>SES 0938099</a:t>
            </a:r>
            <a:endParaRPr lang="en-US" sz="1400" dirty="0"/>
          </a:p>
        </p:txBody>
      </p:sp>
    </p:spTree>
    <p:extLst>
      <p:ext uri="{BB962C8B-B14F-4D97-AF65-F5344CB8AC3E}">
        <p14:creationId xmlns:p14="http://schemas.microsoft.com/office/powerpoint/2010/main" val="255891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980728"/>
            <a:ext cx="8280920" cy="369332"/>
          </a:xfrm>
          <a:prstGeom prst="rect">
            <a:avLst/>
          </a:prstGeom>
          <a:noFill/>
        </p:spPr>
        <p:txBody>
          <a:bodyPr wrap="square" rtlCol="0">
            <a:spAutoFit/>
          </a:bodyPr>
          <a:lstStyle/>
          <a:p>
            <a:pPr algn="ctr"/>
            <a:r>
              <a:rPr lang="en-US" b="1" dirty="0" smtClean="0">
                <a:solidFill>
                  <a:schemeClr val="accent1">
                    <a:lumMod val="75000"/>
                  </a:schemeClr>
                </a:solidFill>
              </a:rPr>
              <a:t>Using </a:t>
            </a:r>
            <a:r>
              <a:rPr lang="en-US" b="1" dirty="0">
                <a:solidFill>
                  <a:schemeClr val="accent1">
                    <a:lumMod val="75000"/>
                  </a:schemeClr>
                </a:solidFill>
              </a:rPr>
              <a:t>decision pathway surveys to inform climate engineering policy choices </a:t>
            </a:r>
          </a:p>
        </p:txBody>
      </p:sp>
      <p:sp>
        <p:nvSpPr>
          <p:cNvPr id="4" name="TextBox 3"/>
          <p:cNvSpPr txBox="1"/>
          <p:nvPr/>
        </p:nvSpPr>
        <p:spPr>
          <a:xfrm>
            <a:off x="201006" y="6149099"/>
            <a:ext cx="8767601" cy="461665"/>
          </a:xfrm>
          <a:prstGeom prst="rect">
            <a:avLst/>
          </a:prstGeom>
          <a:solidFill>
            <a:schemeClr val="bg2">
              <a:lumMod val="75000"/>
            </a:schemeClr>
          </a:solidFill>
          <a:ln>
            <a:solidFill>
              <a:schemeClr val="bg2">
                <a:lumMod val="25000"/>
              </a:schemeClr>
            </a:solidFill>
          </a:ln>
        </p:spPr>
        <p:txBody>
          <a:bodyPr wrap="square" rtlCol="0">
            <a:spAutoFit/>
          </a:bodyPr>
          <a:lstStyle/>
          <a:p>
            <a:r>
              <a:rPr lang="en-US" sz="1200" dirty="0" smtClean="0"/>
              <a:t>Gregory</a:t>
            </a:r>
            <a:r>
              <a:rPr lang="en-US" sz="1200" dirty="0"/>
              <a:t>, R., Satterfield, T., &amp; Hasell, A. (2016). Using decision pathway surveys to inform climate engineering policy choices. </a:t>
            </a:r>
            <a:r>
              <a:rPr lang="en-US" sz="1200" i="1" dirty="0"/>
              <a:t>Proceedings of the National Academy of Science, 2016 113 (3) 560-565; </a:t>
            </a:r>
            <a:r>
              <a:rPr lang="en-US" sz="1200" i="1" dirty="0" smtClean="0"/>
              <a:t>doi:10.1073/pnas.1508896113</a:t>
            </a:r>
            <a:endParaRPr lang="en-US" sz="1200" dirty="0"/>
          </a:p>
        </p:txBody>
      </p:sp>
      <p:pic>
        <p:nvPicPr>
          <p:cNvPr id="9" name="Picture 8"/>
          <p:cNvPicPr>
            <a:picLocks noChangeAspect="1"/>
          </p:cNvPicPr>
          <p:nvPr/>
        </p:nvPicPr>
        <p:blipFill>
          <a:blip r:embed="rId2"/>
          <a:stretch>
            <a:fillRect/>
          </a:stretch>
        </p:blipFill>
        <p:spPr>
          <a:xfrm>
            <a:off x="3203848" y="1364681"/>
            <a:ext cx="5760640" cy="4227136"/>
          </a:xfrm>
          <a:prstGeom prst="rect">
            <a:avLst/>
          </a:prstGeom>
        </p:spPr>
      </p:pic>
      <p:sp>
        <p:nvSpPr>
          <p:cNvPr id="11" name="TextBox 10"/>
          <p:cNvSpPr txBox="1"/>
          <p:nvPr/>
        </p:nvSpPr>
        <p:spPr>
          <a:xfrm>
            <a:off x="201006" y="3998015"/>
            <a:ext cx="5003751" cy="2123658"/>
          </a:xfrm>
          <a:prstGeom prst="rect">
            <a:avLst/>
          </a:prstGeom>
          <a:solidFill>
            <a:schemeClr val="tx2">
              <a:lumMod val="20000"/>
              <a:lumOff val="80000"/>
            </a:schemeClr>
          </a:solidFill>
        </p:spPr>
        <p:txBody>
          <a:bodyPr wrap="square" rtlCol="0">
            <a:spAutoFit/>
          </a:bodyPr>
          <a:lstStyle/>
          <a:p>
            <a:r>
              <a:rPr lang="en-US" sz="1100" b="1" dirty="0" smtClean="0">
                <a:latin typeface="+mj-lt"/>
                <a:cs typeface="Arial" panose="020B0604020202020204" pitchFamily="34" charset="0"/>
              </a:rPr>
              <a:t>Results</a:t>
            </a:r>
          </a:p>
          <a:p>
            <a:pPr marL="171450" indent="-171450">
              <a:buFont typeface="Arial" panose="020B0604020202020204" pitchFamily="34" charset="0"/>
              <a:buChar char="•"/>
            </a:pPr>
            <a:r>
              <a:rPr lang="en-US" sz="1100" dirty="0">
                <a:latin typeface="+mj-lt"/>
                <a:cs typeface="Arial" panose="020B0604020202020204" pitchFamily="34" charset="0"/>
              </a:rPr>
              <a:t>Of </a:t>
            </a:r>
            <a:r>
              <a:rPr lang="en-US" sz="1100" dirty="0" smtClean="0">
                <a:latin typeface="+mj-lt"/>
                <a:cs typeface="Arial" panose="020B0604020202020204" pitchFamily="34" charset="0"/>
              </a:rPr>
              <a:t>three CO2 removal  technologies, </a:t>
            </a:r>
            <a:r>
              <a:rPr lang="en-US" sz="1100" dirty="0">
                <a:latin typeface="+mj-lt"/>
                <a:cs typeface="Arial" panose="020B0604020202020204" pitchFamily="34" charset="0"/>
              </a:rPr>
              <a:t>over 80% of participants favored </a:t>
            </a:r>
            <a:r>
              <a:rPr lang="en-US" sz="1100" dirty="0" smtClean="0">
                <a:latin typeface="+mj-lt"/>
                <a:cs typeface="Arial" panose="020B0604020202020204" pitchFamily="34" charset="0"/>
              </a:rPr>
              <a:t>planting </a:t>
            </a:r>
            <a:r>
              <a:rPr lang="en-US" sz="1100" dirty="0">
                <a:latin typeface="+mj-lt"/>
                <a:cs typeface="Arial" panose="020B0604020202020204" pitchFamily="34" charset="0"/>
              </a:rPr>
              <a:t>new forests or adding biotic infrastructure (algae/plankton) to sequester carbon. The third option was storing carbon in industrial machines. </a:t>
            </a:r>
          </a:p>
          <a:p>
            <a:pPr marL="171450" indent="-171450">
              <a:buFont typeface="Arial" panose="020B0604020202020204" pitchFamily="34" charset="0"/>
              <a:buChar char="•"/>
            </a:pPr>
            <a:r>
              <a:rPr lang="en-US" sz="1100" dirty="0">
                <a:latin typeface="+mj-lt"/>
                <a:cs typeface="Arial" panose="020B0604020202020204" pitchFamily="34" charset="0"/>
              </a:rPr>
              <a:t>Of four </a:t>
            </a:r>
            <a:r>
              <a:rPr lang="en-US" sz="1100" dirty="0" smtClean="0">
                <a:latin typeface="+mj-lt"/>
                <a:cs typeface="Arial" panose="020B0604020202020204" pitchFamily="34" charset="0"/>
              </a:rPr>
              <a:t>sunlight reflection technologies, </a:t>
            </a:r>
            <a:r>
              <a:rPr lang="en-US" sz="1100" dirty="0">
                <a:latin typeface="+mj-lt"/>
                <a:cs typeface="Arial" panose="020B0604020202020204" pitchFamily="34" charset="0"/>
              </a:rPr>
              <a:t>respondents favored technologies that increase reflectivity of buildings or road surfaces followed by using large mirrors to reflect light and heat away from the earth. The other two options were brightening clouds and injecting reflective particles into the atmosphere.</a:t>
            </a:r>
          </a:p>
          <a:p>
            <a:pPr marL="171450" indent="-171450">
              <a:buFont typeface="Arial" panose="020B0604020202020204" pitchFamily="34" charset="0"/>
              <a:buChar char="•"/>
            </a:pPr>
            <a:r>
              <a:rPr lang="en-US" sz="1100" dirty="0">
                <a:latin typeface="+mj-lt"/>
                <a:cs typeface="Arial" panose="020B0604020202020204" pitchFamily="34" charset="0"/>
              </a:rPr>
              <a:t>Those most concerned about climate change generally favor implementing climate engineering policies and investment in renewable resources (55-65%). This support is offered even though these participants regard the risks of climate engineering as more likely than </a:t>
            </a:r>
            <a:r>
              <a:rPr lang="en-US" sz="1100" dirty="0">
                <a:latin typeface="Arial" panose="020B0604020202020204" pitchFamily="34" charset="0"/>
                <a:cs typeface="Arial" panose="020B0604020202020204" pitchFamily="34" charset="0"/>
              </a:rPr>
              <a:t>its benefits</a:t>
            </a:r>
            <a:r>
              <a:rPr lang="en-US" sz="1100" dirty="0" smtClean="0">
                <a:latin typeface="Arial" panose="020B0604020202020204" pitchFamily="34" charset="0"/>
                <a:cs typeface="Arial" panose="020B0604020202020204" pitchFamily="34" charset="0"/>
              </a:rPr>
              <a:t>.</a:t>
            </a:r>
            <a:endParaRPr lang="en-US" sz="1100" dirty="0">
              <a:latin typeface="Arial" panose="020B0604020202020204" pitchFamily="34" charset="0"/>
              <a:cs typeface="Arial" panose="020B0604020202020204" pitchFamily="34" charset="0"/>
            </a:endParaRPr>
          </a:p>
        </p:txBody>
      </p:sp>
      <p:sp>
        <p:nvSpPr>
          <p:cNvPr id="2" name="TextBox 1"/>
          <p:cNvSpPr txBox="1"/>
          <p:nvPr/>
        </p:nvSpPr>
        <p:spPr>
          <a:xfrm>
            <a:off x="201006" y="1452565"/>
            <a:ext cx="4896544" cy="1615827"/>
          </a:xfrm>
          <a:prstGeom prst="rect">
            <a:avLst/>
          </a:prstGeom>
          <a:solidFill>
            <a:schemeClr val="tx2">
              <a:lumMod val="20000"/>
              <a:lumOff val="80000"/>
            </a:schemeClr>
          </a:solidFill>
        </p:spPr>
        <p:txBody>
          <a:bodyPr wrap="square" rtlCol="0">
            <a:spAutoFit/>
          </a:bodyPr>
          <a:lstStyle/>
          <a:p>
            <a:r>
              <a:rPr lang="en-US" sz="1100" dirty="0">
                <a:latin typeface="+mj-lt"/>
                <a:cs typeface="Arial"/>
              </a:rPr>
              <a:t>Over coming decades citizens living in North American and European countries will be asked about a variety of new technological and behavioral initiatives intended to mitigate the worst impacts of climate change. A common approach to understanding public responses has been to conduct </a:t>
            </a:r>
            <a:r>
              <a:rPr lang="en-US" sz="1100" dirty="0" smtClean="0">
                <a:latin typeface="+mj-lt"/>
                <a:cs typeface="Arial"/>
              </a:rPr>
              <a:t>surveys; </a:t>
            </a:r>
            <a:r>
              <a:rPr lang="en-US" sz="1100" dirty="0">
                <a:latin typeface="+mj-lt"/>
                <a:cs typeface="Arial"/>
              </a:rPr>
              <a:t>however, concerns that conventional survey methods are </a:t>
            </a:r>
            <a:r>
              <a:rPr lang="en-US" sz="1100" dirty="0" smtClean="0">
                <a:latin typeface="+mj-lt"/>
                <a:cs typeface="Arial"/>
              </a:rPr>
              <a:t>not </a:t>
            </a:r>
            <a:r>
              <a:rPr lang="en-US" sz="1100" dirty="0">
                <a:latin typeface="+mj-lt"/>
                <a:cs typeface="Arial"/>
              </a:rPr>
              <a:t>up to the task prevail. D</a:t>
            </a:r>
            <a:r>
              <a:rPr lang="en-US" sz="1100" dirty="0" smtClean="0">
                <a:latin typeface="+mj-lt"/>
                <a:cs typeface="Arial"/>
              </a:rPr>
              <a:t>ecision </a:t>
            </a:r>
            <a:r>
              <a:rPr lang="en-US" sz="1100" dirty="0">
                <a:latin typeface="+mj-lt"/>
                <a:cs typeface="Arial"/>
              </a:rPr>
              <a:t>pathway surveys, we argue, can help better inform both respondents and policy makers by capturing many of the benefits of small-group deliberative conversations while meeting the needs of both publics and governments for large-sample stakeholder </a:t>
            </a:r>
            <a:r>
              <a:rPr lang="en-US" sz="1100" dirty="0" smtClean="0">
                <a:latin typeface="+mj-lt"/>
                <a:cs typeface="Arial"/>
              </a:rPr>
              <a:t>engagement</a:t>
            </a:r>
            <a:endParaRPr lang="en-US" sz="1100" dirty="0">
              <a:latin typeface="+mj-lt"/>
              <a:cs typeface="Arial"/>
            </a:endParaRPr>
          </a:p>
        </p:txBody>
      </p:sp>
      <p:sp>
        <p:nvSpPr>
          <p:cNvPr id="6" name="TextBox 5"/>
          <p:cNvSpPr txBox="1"/>
          <p:nvPr/>
        </p:nvSpPr>
        <p:spPr>
          <a:xfrm>
            <a:off x="5364088" y="5721254"/>
            <a:ext cx="3312368" cy="246221"/>
          </a:xfrm>
          <a:prstGeom prst="rect">
            <a:avLst/>
          </a:prstGeom>
          <a:noFill/>
        </p:spPr>
        <p:txBody>
          <a:bodyPr wrap="square" rtlCol="0">
            <a:spAutoFit/>
          </a:bodyPr>
          <a:lstStyle/>
          <a:p>
            <a:endParaRPr lang="en-US" sz="1000" dirty="0"/>
          </a:p>
        </p:txBody>
      </p:sp>
      <p:sp>
        <p:nvSpPr>
          <p:cNvPr id="8" name="TextBox 7"/>
          <p:cNvSpPr txBox="1"/>
          <p:nvPr/>
        </p:nvSpPr>
        <p:spPr>
          <a:xfrm>
            <a:off x="5652120" y="5810770"/>
            <a:ext cx="3240360" cy="246221"/>
          </a:xfrm>
          <a:prstGeom prst="rect">
            <a:avLst/>
          </a:prstGeom>
          <a:noFill/>
        </p:spPr>
        <p:txBody>
          <a:bodyPr wrap="square" rtlCol="0">
            <a:spAutoFit/>
          </a:bodyPr>
          <a:lstStyle/>
          <a:p>
            <a:r>
              <a:rPr lang="en-US" sz="1000" b="1" dirty="0" smtClean="0"/>
              <a:t>Figure: </a:t>
            </a:r>
            <a:r>
              <a:rPr lang="en-US" sz="1000" dirty="0" smtClean="0"/>
              <a:t>One branch of decision pathway </a:t>
            </a:r>
            <a:r>
              <a:rPr lang="en-US" sz="1000" dirty="0" smtClean="0"/>
              <a:t>survey</a:t>
            </a:r>
            <a:endParaRPr lang="en-US" sz="1000" dirty="0"/>
          </a:p>
        </p:txBody>
      </p:sp>
      <p:sp>
        <p:nvSpPr>
          <p:cNvPr id="10" name="TextBox 9"/>
          <p:cNvSpPr txBox="1"/>
          <p:nvPr/>
        </p:nvSpPr>
        <p:spPr>
          <a:xfrm>
            <a:off x="201006" y="3068960"/>
            <a:ext cx="4896544" cy="938719"/>
          </a:xfrm>
          <a:prstGeom prst="rect">
            <a:avLst/>
          </a:prstGeom>
          <a:noFill/>
        </p:spPr>
        <p:txBody>
          <a:bodyPr wrap="square" rtlCol="0">
            <a:spAutoFit/>
          </a:bodyPr>
          <a:lstStyle/>
          <a:p>
            <a:r>
              <a:rPr lang="en-US" sz="1100" b="1" dirty="0" smtClean="0">
                <a:cs typeface="Arial" panose="020B0604020202020204" pitchFamily="34" charset="0"/>
              </a:rPr>
              <a:t>Methods </a:t>
            </a:r>
            <a:r>
              <a:rPr lang="en-US" sz="1100" dirty="0" smtClean="0">
                <a:cs typeface="Arial" panose="020B0604020202020204" pitchFamily="34" charset="0"/>
              </a:rPr>
              <a:t>(</a:t>
            </a:r>
            <a:r>
              <a:rPr lang="en-US" sz="1100" i="1" dirty="0" smtClean="0">
                <a:cs typeface="Arial" panose="020B0604020202020204" pitchFamily="34" charset="0"/>
              </a:rPr>
              <a:t>n</a:t>
            </a:r>
            <a:r>
              <a:rPr lang="en-US" sz="1100" dirty="0" smtClean="0">
                <a:cs typeface="Arial" panose="020B0604020202020204" pitchFamily="34" charset="0"/>
              </a:rPr>
              <a:t>=800)</a:t>
            </a:r>
            <a:endParaRPr lang="en-US" sz="1100" b="1" dirty="0">
              <a:cs typeface="Arial" panose="020B0604020202020204" pitchFamily="34" charset="0"/>
            </a:endParaRPr>
          </a:p>
          <a:p>
            <a:pPr marL="171450" indent="-171450">
              <a:buFont typeface="Arial" panose="020B0604020202020204" pitchFamily="34" charset="0"/>
              <a:buChar char="•"/>
            </a:pPr>
            <a:r>
              <a:rPr lang="en-US" sz="1100" dirty="0">
                <a:cs typeface="Arial" panose="020B0604020202020204" pitchFamily="34" charset="0"/>
              </a:rPr>
              <a:t>6-step decision-making approach based on</a:t>
            </a:r>
          </a:p>
          <a:p>
            <a:pPr marL="168275" indent="-168275"/>
            <a:r>
              <a:rPr lang="en-US" sz="1100" dirty="0">
                <a:cs typeface="Arial" panose="020B0604020202020204" pitchFamily="34" charset="0"/>
              </a:rPr>
              <a:t>	</a:t>
            </a:r>
            <a:r>
              <a:rPr lang="en-US" sz="1100" dirty="0" err="1">
                <a:cs typeface="Arial" panose="020B0604020202020204" pitchFamily="34" charset="0"/>
              </a:rPr>
              <a:t>PrOACT</a:t>
            </a:r>
            <a:r>
              <a:rPr lang="en-US" sz="1100" dirty="0">
                <a:cs typeface="Arial" panose="020B0604020202020204" pitchFamily="34" charset="0"/>
              </a:rPr>
              <a:t> framework</a:t>
            </a:r>
          </a:p>
          <a:p>
            <a:pPr marL="171450" indent="-171450">
              <a:buFont typeface="Arial" panose="020B0604020202020204" pitchFamily="34" charset="0"/>
              <a:buChar char="•"/>
            </a:pPr>
            <a:r>
              <a:rPr lang="en-US" sz="1100" dirty="0">
                <a:cs typeface="Arial" panose="020B0604020202020204" pitchFamily="34" charset="0"/>
              </a:rPr>
              <a:t>Pathway structure groups into 4 main types of </a:t>
            </a:r>
          </a:p>
          <a:p>
            <a:pPr marL="168275" indent="-168275"/>
            <a:r>
              <a:rPr lang="en-US" sz="1100" dirty="0">
                <a:cs typeface="Arial" panose="020B0604020202020204" pitchFamily="34" charset="0"/>
              </a:rPr>
              <a:t>	questions: value positions, geoengineering design, policy tradeoffs, and </a:t>
            </a:r>
            <a:r>
              <a:rPr lang="en-US" sz="1100" dirty="0" smtClean="0">
                <a:cs typeface="Arial" panose="020B0604020202020204" pitchFamily="34" charset="0"/>
              </a:rPr>
              <a:t>tutorials</a:t>
            </a:r>
            <a:endParaRPr lang="en-US" sz="1100" b="1" dirty="0">
              <a:cs typeface="Arial" panose="020B0604020202020204" pitchFamily="34" charset="0"/>
            </a:endParaRPr>
          </a:p>
        </p:txBody>
      </p:sp>
    </p:spTree>
    <p:extLst>
      <p:ext uri="{BB962C8B-B14F-4D97-AF65-F5344CB8AC3E}">
        <p14:creationId xmlns:p14="http://schemas.microsoft.com/office/powerpoint/2010/main" val="3339876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CNSslidetemplate3-13-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CNSslidetemplate3-13-12</Template>
  <TotalTime>277</TotalTime>
  <Words>295</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CNSslidetemplate3-13-12</vt:lpstr>
      <vt:lpstr>PowerPoint Presentation</vt:lpstr>
    </vt:vector>
  </TitlesOfParts>
  <Company>Cardiff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sapnp2</dc:creator>
  <cp:lastModifiedBy>Joshua Dean</cp:lastModifiedBy>
  <cp:revision>32</cp:revision>
  <dcterms:created xsi:type="dcterms:W3CDTF">2012-04-04T10:09:53Z</dcterms:created>
  <dcterms:modified xsi:type="dcterms:W3CDTF">2016-04-14T17:01:07Z</dcterms:modified>
</cp:coreProperties>
</file>