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0A0"/>
    <a:srgbClr val="FADDA4"/>
    <a:srgbClr val="FF9900"/>
    <a:srgbClr val="FDEADA"/>
    <a:srgbClr val="0066CC"/>
    <a:srgbClr val="022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FAFA-C7AD-455B-BF70-986E7EBC8087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07B3-6C1C-4995-BACE-1713FD57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7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07B3-6C1C-4995-BACE-1713FD57FA0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0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6F98-0057-4A6F-9550-73B638135B44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47A8-1FB6-47A5-B272-6B1BC9A80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038600" y="2667000"/>
            <a:ext cx="5002650" cy="4139569"/>
          </a:xfrm>
          <a:prstGeom prst="ellipse">
            <a:avLst/>
          </a:prstGeom>
          <a:solidFill>
            <a:srgbClr val="F78907">
              <a:alpha val="62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23305" y="2921102"/>
            <a:ext cx="4537680" cy="3933019"/>
            <a:chOff x="4486953" y="2583895"/>
            <a:chExt cx="4537680" cy="3933019"/>
          </a:xfrm>
        </p:grpSpPr>
        <p:sp>
          <p:nvSpPr>
            <p:cNvPr id="5" name="Oval 4"/>
            <p:cNvSpPr/>
            <p:nvPr/>
          </p:nvSpPr>
          <p:spPr>
            <a:xfrm>
              <a:off x="5107803" y="3302372"/>
              <a:ext cx="2822218" cy="256567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83940" y="4152689"/>
              <a:ext cx="980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698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Invention: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Synthesis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Implementation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Cost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Production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8149" y="3684004"/>
              <a:ext cx="1031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Government: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Policies/Agencies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4016" y="3682869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Patents </a:t>
              </a:r>
              <a:r>
                <a:rPr lang="en-US" sz="800" dirty="0" err="1" smtClean="0">
                  <a:solidFill>
                    <a:prstClr val="black"/>
                  </a:solidFill>
                </a:rPr>
                <a:t>vs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r>
                <a:rPr lang="en-US" sz="800" dirty="0" err="1" smtClean="0">
                  <a:solidFill>
                    <a:prstClr val="black"/>
                  </a:solidFill>
                </a:rPr>
                <a:t>OpenSource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03192" y="4723701"/>
              <a:ext cx="8005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28600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Business: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Mfg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Sales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Marketing</a:t>
              </a:r>
            </a:p>
            <a:p>
              <a:pPr>
                <a:tabLst>
                  <a:tab pos="228600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NGOs: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Distribution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Adoption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0186" y="4908368"/>
              <a:ext cx="850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Investment: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Government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VC/Angels</a:t>
              </a:r>
            </a:p>
            <a:p>
              <a:pPr>
                <a:tabLst>
                  <a:tab pos="119063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Corporations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5223" y="2625407"/>
              <a:ext cx="8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Concerns:</a:t>
              </a:r>
            </a:p>
            <a:p>
              <a:pPr>
                <a:tabLst>
                  <a:tab pos="117475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Environment</a:t>
              </a:r>
            </a:p>
            <a:p>
              <a:pPr>
                <a:tabLst>
                  <a:tab pos="117475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Health</a:t>
              </a:r>
            </a:p>
            <a:p>
              <a:pPr>
                <a:tabLst>
                  <a:tab pos="117475" algn="l"/>
                </a:tabLst>
              </a:pPr>
              <a:r>
                <a:rPr lang="en-US" sz="800" dirty="0" smtClean="0">
                  <a:solidFill>
                    <a:prstClr val="black"/>
                  </a:solidFill>
                </a:rPr>
                <a:t>	Safety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5269" y="2583895"/>
              <a:ext cx="576580" cy="2462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/>
                <a:t>Society</a:t>
              </a:r>
              <a:endParaRPr lang="en-US" sz="10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1092" y="3425479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Rights to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practice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1058" y="4262003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Users/Buyers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Acceptable costs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3732" y="5624668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Shareholders/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Membership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1784" y="6178360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Needs/Wants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Utility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4535" y="5691599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Money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Taxes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86953" y="4245443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Likes/Dislikes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Concerns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0382" y="3133091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Elections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Hearings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Representation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3978" y="3365898"/>
              <a:ext cx="1171290" cy="246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/>
                <a:t>Innovation Players</a:t>
              </a:r>
              <a:endParaRPr lang="en-US" sz="1000" b="1" i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750188" y="3953713"/>
              <a:ext cx="359602" cy="320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876767" y="4589979"/>
              <a:ext cx="307173" cy="3195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0" idx="0"/>
            </p:cNvCxnSpPr>
            <p:nvPr/>
          </p:nvCxnSpPr>
          <p:spPr>
            <a:xfrm>
              <a:off x="5616200" y="4123887"/>
              <a:ext cx="179103" cy="784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3"/>
            </p:cNvCxnSpPr>
            <p:nvPr/>
          </p:nvCxnSpPr>
          <p:spPr>
            <a:xfrm flipV="1">
              <a:off x="6379522" y="3800624"/>
              <a:ext cx="687946" cy="5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980846" y="3981985"/>
              <a:ext cx="248130" cy="198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7006781" y="4378559"/>
              <a:ext cx="712948" cy="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030353" y="5047795"/>
              <a:ext cx="1077609" cy="190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50188" y="4589979"/>
              <a:ext cx="359602" cy="319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034426" y="3534105"/>
              <a:ext cx="933988" cy="42761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5985533" y="3088491"/>
              <a:ext cx="537268" cy="58036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220510" y="3547169"/>
              <a:ext cx="299353" cy="163164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014971" y="4418299"/>
              <a:ext cx="1168969" cy="966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270188" y="3993545"/>
              <a:ext cx="137897" cy="42117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265937" y="4431280"/>
              <a:ext cx="64949" cy="36330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5119267" y="5280517"/>
              <a:ext cx="387112" cy="30119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5699917" y="5492750"/>
              <a:ext cx="1371399" cy="78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574383" y="5237556"/>
              <a:ext cx="355639" cy="387112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063141" y="4396069"/>
              <a:ext cx="967951" cy="966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3" idx="1"/>
            </p:cNvCxnSpPr>
            <p:nvPr/>
          </p:nvCxnSpPr>
          <p:spPr>
            <a:xfrm flipV="1">
              <a:off x="7659445" y="3594756"/>
              <a:ext cx="371647" cy="25852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81000" y="3547389"/>
            <a:ext cx="3392423" cy="2852284"/>
            <a:chOff x="1693272" y="901359"/>
            <a:chExt cx="6190172" cy="6044009"/>
          </a:xfrm>
        </p:grpSpPr>
        <p:sp>
          <p:nvSpPr>
            <p:cNvPr id="47" name="Freeform 46"/>
            <p:cNvSpPr/>
            <p:nvPr/>
          </p:nvSpPr>
          <p:spPr>
            <a:xfrm>
              <a:off x="4700760" y="901359"/>
              <a:ext cx="1135260" cy="1261587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Expression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of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widespread social need</a:t>
              </a:r>
              <a:endParaRPr lang="en-US" sz="800" kern="1200" dirty="0"/>
            </a:p>
          </p:txBody>
        </p:sp>
        <p:sp>
          <p:nvSpPr>
            <p:cNvPr id="48" name="Circular Arrow 47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18377137"/>
                <a:gd name="adj4" fmla="val 17660080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reeform 48"/>
            <p:cNvSpPr/>
            <p:nvPr/>
          </p:nvSpPr>
          <p:spPr>
            <a:xfrm>
              <a:off x="5787509" y="1615437"/>
              <a:ext cx="1447495" cy="679932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Targeted “</a:t>
              </a:r>
              <a:r>
                <a:rPr lang="en-US" sz="800" kern="1200" dirty="0" err="1" smtClean="0"/>
                <a:t>moonshots</a:t>
              </a:r>
              <a:r>
                <a:rPr lang="en-US" sz="800" kern="1200" dirty="0" smtClean="0"/>
                <a:t>” – 10x / 100x </a:t>
              </a:r>
              <a:endParaRPr lang="en-US" sz="800" kern="1200" dirty="0"/>
            </a:p>
          </p:txBody>
        </p:sp>
        <p:sp>
          <p:nvSpPr>
            <p:cNvPr id="50" name="Circular Arrow 49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20505058"/>
                <a:gd name="adj4" fmla="val 19701813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Freeform 50"/>
            <p:cNvSpPr/>
            <p:nvPr/>
          </p:nvSpPr>
          <p:spPr>
            <a:xfrm>
              <a:off x="6318867" y="3032813"/>
              <a:ext cx="1564577" cy="651086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Public / expert cogeneration of research</a:t>
              </a:r>
              <a:endParaRPr lang="en-US" sz="800" kern="1200" dirty="0"/>
            </a:p>
          </p:txBody>
        </p:sp>
        <p:sp>
          <p:nvSpPr>
            <p:cNvPr id="52" name="Circular Arrow 51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848196"/>
                <a:gd name="adj4" fmla="val 21558809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reeform 52"/>
            <p:cNvSpPr/>
            <p:nvPr/>
          </p:nvSpPr>
          <p:spPr>
            <a:xfrm>
              <a:off x="6289736" y="4630847"/>
              <a:ext cx="1265085" cy="651086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Open source research communities</a:t>
              </a:r>
              <a:endParaRPr lang="en-US" sz="800" kern="1200" dirty="0"/>
            </a:p>
          </p:txBody>
        </p:sp>
        <p:sp>
          <p:nvSpPr>
            <p:cNvPr id="54" name="Circular Arrow 53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2725835"/>
                <a:gd name="adj4" fmla="val 1984549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Freeform 54"/>
            <p:cNvSpPr/>
            <p:nvPr/>
          </p:nvSpPr>
          <p:spPr>
            <a:xfrm>
              <a:off x="5534129" y="5725284"/>
              <a:ext cx="977128" cy="651086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Invention disclosure</a:t>
              </a:r>
              <a:endParaRPr lang="en-US" sz="800" kern="1200" dirty="0"/>
            </a:p>
          </p:txBody>
        </p:sp>
        <p:sp>
          <p:nvSpPr>
            <p:cNvPr id="56" name="Circular Arrow 55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4805041"/>
                <a:gd name="adj4" fmla="val 3946550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reeform 56"/>
            <p:cNvSpPr/>
            <p:nvPr/>
          </p:nvSpPr>
          <p:spPr>
            <a:xfrm>
              <a:off x="4134185" y="5750524"/>
              <a:ext cx="1028025" cy="1194844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Negotiated hybrids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of proprietary &amp; open</a:t>
              </a:r>
              <a:endParaRPr lang="en-US" sz="800" kern="1200" dirty="0"/>
            </a:p>
          </p:txBody>
        </p:sp>
        <p:sp>
          <p:nvSpPr>
            <p:cNvPr id="58" name="Circular Arrow 57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6707822"/>
                <a:gd name="adj4" fmla="val 5849331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Freeform 58"/>
            <p:cNvSpPr/>
            <p:nvPr/>
          </p:nvSpPr>
          <p:spPr>
            <a:xfrm>
              <a:off x="2661855" y="5467121"/>
              <a:ext cx="1282843" cy="809469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        Industry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and community</a:t>
              </a:r>
              <a:br>
                <a:rPr lang="en-US" sz="800" kern="1200" dirty="0" smtClean="0"/>
              </a:br>
              <a:r>
                <a:rPr lang="en-US" sz="800" kern="1200" dirty="0" smtClean="0"/>
                <a:t>development</a:t>
              </a:r>
              <a:endParaRPr lang="en-US" sz="800" kern="1200" dirty="0"/>
            </a:p>
          </p:txBody>
        </p:sp>
        <p:sp>
          <p:nvSpPr>
            <p:cNvPr id="60" name="Circular Arrow 59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8669824"/>
                <a:gd name="adj4" fmla="val 7928537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Freeform 60"/>
            <p:cNvSpPr/>
            <p:nvPr/>
          </p:nvSpPr>
          <p:spPr>
            <a:xfrm>
              <a:off x="1693272" y="4491018"/>
              <a:ext cx="1067235" cy="651086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Continuous user inputs</a:t>
              </a:r>
              <a:endParaRPr lang="en-US" sz="800" kern="1200" dirty="0"/>
            </a:p>
          </p:txBody>
        </p:sp>
        <p:sp>
          <p:nvSpPr>
            <p:cNvPr id="62" name="Circular Arrow 61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10695563"/>
                <a:gd name="adj4" fmla="val 9806176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Freeform 62"/>
            <p:cNvSpPr/>
            <p:nvPr/>
          </p:nvSpPr>
          <p:spPr>
            <a:xfrm>
              <a:off x="1693272" y="3097935"/>
              <a:ext cx="1278987" cy="563397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Government partnerships</a:t>
              </a:r>
              <a:endParaRPr lang="en-US" sz="800" kern="1200" dirty="0"/>
            </a:p>
          </p:txBody>
        </p:sp>
        <p:sp>
          <p:nvSpPr>
            <p:cNvPr id="64" name="Circular Arrow 63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12552559"/>
                <a:gd name="adj4" fmla="val 11749314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2226889" y="1615437"/>
              <a:ext cx="1076388" cy="1226250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Social narratives about goals</a:t>
              </a:r>
              <a:br>
                <a:rPr lang="en-US" sz="800" kern="1200" dirty="0" smtClean="0"/>
              </a:br>
              <a:r>
                <a:rPr lang="en-US" sz="800" kern="1200" dirty="0" smtClean="0"/>
                <a:t>          of use,   </a:t>
              </a:r>
              <a:br>
                <a:rPr lang="en-US" sz="800" kern="1200" dirty="0" smtClean="0"/>
              </a:br>
              <a:r>
                <a:rPr lang="en-US" sz="800" kern="1200" dirty="0" smtClean="0"/>
                <a:t>    success</a:t>
              </a:r>
              <a:endParaRPr lang="en-US" sz="800" kern="1200" dirty="0"/>
            </a:p>
          </p:txBody>
        </p:sp>
        <p:sp>
          <p:nvSpPr>
            <p:cNvPr id="66" name="Circular Arrow 65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14594292"/>
                <a:gd name="adj4" fmla="val 13877235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Freeform 66"/>
            <p:cNvSpPr/>
            <p:nvPr/>
          </p:nvSpPr>
          <p:spPr>
            <a:xfrm>
              <a:off x="3417405" y="1227137"/>
              <a:ext cx="1290775" cy="1564804"/>
            </a:xfrm>
            <a:custGeom>
              <a:avLst/>
              <a:gdLst>
                <a:gd name="connsiteX0" fmla="*/ 0 w 651085"/>
                <a:gd name="connsiteY0" fmla="*/ 0 h 651085"/>
                <a:gd name="connsiteX1" fmla="*/ 651085 w 651085"/>
                <a:gd name="connsiteY1" fmla="*/ 0 h 651085"/>
                <a:gd name="connsiteX2" fmla="*/ 651085 w 651085"/>
                <a:gd name="connsiteY2" fmla="*/ 651085 h 651085"/>
                <a:gd name="connsiteX3" fmla="*/ 0 w 651085"/>
                <a:gd name="connsiteY3" fmla="*/ 651085 h 651085"/>
                <a:gd name="connsiteX4" fmla="*/ 0 w 651085"/>
                <a:gd name="connsiteY4" fmla="*/ 0 h 6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85" h="651085">
                  <a:moveTo>
                    <a:pt x="0" y="0"/>
                  </a:moveTo>
                  <a:lnTo>
                    <a:pt x="651085" y="0"/>
                  </a:lnTo>
                  <a:lnTo>
                    <a:pt x="651085" y="651085"/>
                  </a:lnTo>
                  <a:lnTo>
                    <a:pt x="0" y="651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Continuous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dialogue-based improvement</a:t>
              </a:r>
              <a:endParaRPr lang="en-US" sz="800" kern="1200" dirty="0"/>
            </a:p>
          </p:txBody>
        </p:sp>
        <p:sp>
          <p:nvSpPr>
            <p:cNvPr id="68" name="Circular Arrow 67"/>
            <p:cNvSpPr/>
            <p:nvPr/>
          </p:nvSpPr>
          <p:spPr>
            <a:xfrm>
              <a:off x="2012883" y="1143632"/>
              <a:ext cx="5270632" cy="5270632"/>
            </a:xfrm>
            <a:prstGeom prst="circularArrow">
              <a:avLst>
                <a:gd name="adj1" fmla="val 2409"/>
                <a:gd name="adj2" fmla="val 145628"/>
                <a:gd name="adj3" fmla="val 16576854"/>
                <a:gd name="adj4" fmla="val 15677518"/>
                <a:gd name="adj5" fmla="val 2810"/>
              </a:avLst>
            </a:prstGeom>
            <a:ln>
              <a:solidFill>
                <a:srgbClr val="0220A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46" name="Curved Connector 45"/>
          <p:cNvCxnSpPr/>
          <p:nvPr/>
        </p:nvCxnSpPr>
        <p:spPr>
          <a:xfrm>
            <a:off x="1249983" y="4331592"/>
            <a:ext cx="1847571" cy="597660"/>
          </a:xfrm>
          <a:prstGeom prst="curvedConnector3">
            <a:avLst>
              <a:gd name="adj1" fmla="val 50000"/>
            </a:avLst>
          </a:prstGeom>
          <a:ln>
            <a:solidFill>
              <a:srgbClr val="022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0285" y="1670996"/>
            <a:ext cx="3323138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1050" b="1" dirty="0" smtClean="0"/>
              <a:t>The workshop was </a:t>
            </a:r>
            <a:r>
              <a:rPr lang="en-US" sz="1050" b="1" dirty="0"/>
              <a:t>convened to ask: </a:t>
            </a:r>
            <a:endParaRPr lang="en-US" sz="1050" b="1" dirty="0" smtClean="0"/>
          </a:p>
          <a:p>
            <a:pPr marL="137160"/>
            <a:r>
              <a:rPr lang="en-US" sz="1050" dirty="0" smtClean="0"/>
              <a:t>● Where </a:t>
            </a:r>
            <a:r>
              <a:rPr lang="en-US" sz="1050" dirty="0"/>
              <a:t>does </a:t>
            </a:r>
            <a:r>
              <a:rPr lang="en-US" sz="1050" dirty="0" smtClean="0"/>
              <a:t>the innovation </a:t>
            </a:r>
            <a:r>
              <a:rPr lang="en-US" sz="1050" dirty="0"/>
              <a:t>model currently stand? </a:t>
            </a:r>
            <a:endParaRPr lang="en-US" sz="1050" dirty="0" smtClean="0"/>
          </a:p>
          <a:p>
            <a:pPr marL="137160"/>
            <a:r>
              <a:rPr lang="en-US" sz="1050" dirty="0"/>
              <a:t>● Are variants in Europe and Asia more successful</a:t>
            </a:r>
            <a:r>
              <a:rPr lang="en-US" sz="1050" dirty="0" smtClean="0"/>
              <a:t>? </a:t>
            </a:r>
          </a:p>
          <a:p>
            <a:pPr marL="137160"/>
            <a:r>
              <a:rPr lang="en-US" sz="1050" dirty="0"/>
              <a:t>● Can </a:t>
            </a:r>
            <a:r>
              <a:rPr lang="en-US" sz="1050" dirty="0" smtClean="0"/>
              <a:t>a better model be produced? </a:t>
            </a:r>
            <a:endParaRPr lang="en-US" sz="1050" dirty="0"/>
          </a:p>
        </p:txBody>
      </p:sp>
      <p:sp>
        <p:nvSpPr>
          <p:cNvPr id="72" name="Rectangle 71"/>
          <p:cNvSpPr/>
          <p:nvPr/>
        </p:nvSpPr>
        <p:spPr>
          <a:xfrm>
            <a:off x="4026351" y="1905000"/>
            <a:ext cx="237444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220A0"/>
                </a:solidFill>
              </a:rPr>
              <a:t>Global experts in innovation from 4 continents convened in Lyon</a:t>
            </a:r>
            <a:r>
              <a:rPr lang="en-US" sz="1050" dirty="0">
                <a:solidFill>
                  <a:srgbClr val="0220A0"/>
                </a:solidFill>
              </a:rPr>
              <a:t>, France </a:t>
            </a:r>
            <a:r>
              <a:rPr lang="en-US" sz="1050" dirty="0" smtClean="0">
                <a:solidFill>
                  <a:srgbClr val="0220A0"/>
                </a:solidFill>
              </a:rPr>
              <a:t>in </a:t>
            </a:r>
            <a:r>
              <a:rPr lang="en-US" sz="1050" b="1" dirty="0" smtClean="0">
                <a:solidFill>
                  <a:srgbClr val="0220A0"/>
                </a:solidFill>
              </a:rPr>
              <a:t>April 2010 </a:t>
            </a:r>
            <a:r>
              <a:rPr lang="en-US" sz="1050" dirty="0" smtClean="0">
                <a:solidFill>
                  <a:srgbClr val="0220A0"/>
                </a:solidFill>
              </a:rPr>
              <a:t>to examine recent innovation research and practice</a:t>
            </a:r>
            <a:r>
              <a:rPr lang="en-US" sz="1050" dirty="0" smtClean="0"/>
              <a:t>.  </a:t>
            </a:r>
            <a:endParaRPr lang="en-US" sz="1050" dirty="0"/>
          </a:p>
        </p:txBody>
      </p:sp>
      <p:sp>
        <p:nvSpPr>
          <p:cNvPr id="73" name="TextBox 72"/>
          <p:cNvSpPr txBox="1"/>
          <p:nvPr/>
        </p:nvSpPr>
        <p:spPr>
          <a:xfrm>
            <a:off x="450283" y="1012813"/>
            <a:ext cx="309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22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International Technology Innovation Workshop</a:t>
            </a:r>
            <a:endParaRPr lang="en-US" sz="2000" b="1" dirty="0">
              <a:solidFill>
                <a:srgbClr val="022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682852" y="278921"/>
            <a:ext cx="1699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E3AC63"/>
                </a:solidFill>
                <a:latin typeface="Arial" pitchFamily="34" charset="0"/>
                <a:cs typeface="Arial" pitchFamily="34" charset="0"/>
              </a:rPr>
              <a:t>NSF SES </a:t>
            </a:r>
            <a:r>
              <a:rPr lang="en-US" sz="1400" b="1" dirty="0" smtClean="0">
                <a:solidFill>
                  <a:srgbClr val="E3AC63"/>
                </a:solidFill>
                <a:latin typeface="Arial" pitchFamily="34" charset="0"/>
                <a:cs typeface="Arial" pitchFamily="34" charset="0"/>
              </a:rPr>
              <a:t>0938099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" t="3509" r="113" b="1755"/>
          <a:stretch/>
        </p:blipFill>
        <p:spPr bwMode="auto">
          <a:xfrm>
            <a:off x="6391103" y="993775"/>
            <a:ext cx="2734056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222277" y="6438481"/>
            <a:ext cx="4330094" cy="400110"/>
          </a:xfrm>
          <a:prstGeom prst="rect">
            <a:avLst/>
          </a:prstGeom>
          <a:solidFill>
            <a:srgbClr val="FADDA4">
              <a:alpha val="40000"/>
            </a:srgbClr>
          </a:solidFill>
          <a:ln w="190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Newfield, Christopher &amp; Daryl Boudreaux, eds. </a:t>
            </a:r>
            <a:r>
              <a:rPr lang="en-US" sz="1000" i="1" dirty="0" smtClean="0"/>
              <a:t>Can America Still Invent? Towards a New Model of International Innovation</a:t>
            </a:r>
            <a:r>
              <a:rPr lang="en-US" sz="1000" dirty="0" smtClean="0"/>
              <a:t>. Manuscript in preparation.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450285" y="2457144"/>
            <a:ext cx="3338806" cy="90024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Two interim versions of </a:t>
            </a:r>
            <a:r>
              <a:rPr lang="en-US" sz="1050" dirty="0" smtClean="0">
                <a:solidFill>
                  <a:prstClr val="black"/>
                </a:solidFill>
              </a:rPr>
              <a:t>a </a:t>
            </a:r>
            <a:r>
              <a:rPr lang="en-US" sz="1050" b="1" dirty="0" smtClean="0">
                <a:solidFill>
                  <a:prstClr val="black"/>
                </a:solidFill>
              </a:rPr>
              <a:t>proposed </a:t>
            </a:r>
            <a:r>
              <a:rPr lang="en-US" sz="1050" b="1" i="1" dirty="0" smtClean="0">
                <a:solidFill>
                  <a:prstClr val="black"/>
                </a:solidFill>
              </a:rPr>
              <a:t>non-linear model</a:t>
            </a:r>
            <a:r>
              <a:rPr lang="en-US" sz="1050" dirty="0" smtClean="0">
                <a:solidFill>
                  <a:prstClr val="black"/>
                </a:solidFill>
              </a:rPr>
              <a:t>. </a:t>
            </a:r>
          </a:p>
          <a:p>
            <a:pPr marL="256032" indent="-118872"/>
            <a:r>
              <a:rPr lang="en-US" sz="1050" dirty="0"/>
              <a:t>● </a:t>
            </a:r>
            <a:r>
              <a:rPr lang="en-US" sz="1050" dirty="0" smtClean="0">
                <a:solidFill>
                  <a:prstClr val="black"/>
                </a:solidFill>
              </a:rPr>
              <a:t>partially replace non-social steps with </a:t>
            </a:r>
            <a:r>
              <a:rPr lang="en-US" sz="1050" b="1" dirty="0" smtClean="0">
                <a:solidFill>
                  <a:prstClr val="black"/>
                </a:solidFill>
              </a:rPr>
              <a:t>fully social counterparts.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</a:p>
          <a:p>
            <a:pPr marL="256032" indent="-118872"/>
            <a:r>
              <a:rPr lang="en-US" sz="1050" dirty="0" smtClean="0"/>
              <a:t>● </a:t>
            </a:r>
            <a:r>
              <a:rPr lang="en-US" sz="1050" dirty="0" smtClean="0">
                <a:solidFill>
                  <a:prstClr val="black"/>
                </a:solidFill>
              </a:rPr>
              <a:t>better acknowledgement and coordination of </a:t>
            </a:r>
            <a:r>
              <a:rPr lang="en-US" sz="1050" b="1" dirty="0" smtClean="0">
                <a:solidFill>
                  <a:prstClr val="black"/>
                </a:solidFill>
              </a:rPr>
              <a:t>all social actors implicated in the innovation process</a:t>
            </a:r>
            <a:endParaRPr lang="en-US" sz="10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816" y="1692301"/>
            <a:ext cx="461665" cy="158400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208</Words>
  <Application>Microsoft Office PowerPoint</Application>
  <PresentationFormat>On-screen Show (4:3)</PresentationFormat>
  <Paragraphs>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Gilkes</dc:creator>
  <cp:lastModifiedBy>Barbara Gilkes</cp:lastModifiedBy>
  <cp:revision>23</cp:revision>
  <dcterms:created xsi:type="dcterms:W3CDTF">2011-01-25T22:07:45Z</dcterms:created>
  <dcterms:modified xsi:type="dcterms:W3CDTF">2011-02-01T21:59:09Z</dcterms:modified>
</cp:coreProperties>
</file>