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3068"/>
        <p:guide pos="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hared:Dropbox:Paper%20Synbio:Analysis--v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Shared:Dropbox:Paper%20Synbio:Analysis--v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845568029255101"/>
          <c:y val="0.101751514788955"/>
          <c:w val="0.445326857926094"/>
          <c:h val="0.59864235170451097"/>
        </c:manualLayout>
      </c:layout>
      <c:lineChart>
        <c:grouping val="standard"/>
        <c:varyColors val="0"/>
        <c:ser>
          <c:idx val="0"/>
          <c:order val="0"/>
          <c:tx>
            <c:strRef>
              <c:f>Costs!$H$2</c:f>
              <c:strCache>
                <c:ptCount val="1"/>
                <c:pt idx="0">
                  <c:v>Cost per Genome (log)</c:v>
                </c:pt>
              </c:strCache>
            </c:strRef>
          </c:tx>
          <c:spPr>
            <a:ln w="19050" cmpd="sng">
              <a:solidFill>
                <a:srgbClr val="008000"/>
              </a:solidFill>
            </a:ln>
          </c:spPr>
          <c:marker>
            <c:symbol val="none"/>
          </c:marker>
          <c:cat>
            <c:numRef>
              <c:f>Costs!$F$3:$F$14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Costs!$H$3:$H$14</c:f>
              <c:numCache>
                <c:formatCode>General</c:formatCode>
                <c:ptCount val="12"/>
                <c:pt idx="0">
                  <c:v>70175.437415747831</c:v>
                </c:pt>
                <c:pt idx="1">
                  <c:v>53751.684077380422</c:v>
                </c:pt>
                <c:pt idx="2">
                  <c:v>20442.576140845838</c:v>
                </c:pt>
                <c:pt idx="3">
                  <c:v>16159.699438085239</c:v>
                </c:pt>
                <c:pt idx="4">
                  <c:v>11732.53452022389</c:v>
                </c:pt>
                <c:pt idx="5">
                  <c:v>9047.0029691205309</c:v>
                </c:pt>
                <c:pt idx="6">
                  <c:v>1352.9822289679059</c:v>
                </c:pt>
                <c:pt idx="7">
                  <c:v>154.7135990722806</c:v>
                </c:pt>
                <c:pt idx="8">
                  <c:v>31.512039542536151</c:v>
                </c:pt>
                <c:pt idx="9">
                  <c:v>5.9012926354773132</c:v>
                </c:pt>
                <c:pt idx="10">
                  <c:v>5.9012926354773132</c:v>
                </c:pt>
                <c:pt idx="11">
                  <c:v>5.8262620686329436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096064"/>
        <c:axId val="185097600"/>
      </c:lineChart>
      <c:lineChart>
        <c:grouping val="standard"/>
        <c:varyColors val="0"/>
        <c:ser>
          <c:idx val="1"/>
          <c:order val="1"/>
          <c:tx>
            <c:strRef>
              <c:f>Costs!$I$2</c:f>
              <c:strCache>
                <c:ptCount val="1"/>
                <c:pt idx="0">
                  <c:v>Publications</c:v>
                </c:pt>
              </c:strCache>
            </c:strRef>
          </c:tx>
          <c:spPr>
            <a:ln w="19050" cmpd="sng"/>
          </c:spPr>
          <c:marker>
            <c:symbol val="none"/>
          </c:marker>
          <c:cat>
            <c:numRef>
              <c:f>Costs!$F$3:$F$14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Costs!$I$3:$I$14</c:f>
              <c:numCache>
                <c:formatCode>General</c:formatCode>
                <c:ptCount val="12"/>
                <c:pt idx="0">
                  <c:v>642</c:v>
                </c:pt>
                <c:pt idx="1">
                  <c:v>716</c:v>
                </c:pt>
                <c:pt idx="2">
                  <c:v>704</c:v>
                </c:pt>
                <c:pt idx="3">
                  <c:v>786</c:v>
                </c:pt>
                <c:pt idx="4">
                  <c:v>795</c:v>
                </c:pt>
                <c:pt idx="5">
                  <c:v>898</c:v>
                </c:pt>
                <c:pt idx="6">
                  <c:v>927</c:v>
                </c:pt>
                <c:pt idx="7">
                  <c:v>978</c:v>
                </c:pt>
                <c:pt idx="8">
                  <c:v>1105</c:v>
                </c:pt>
                <c:pt idx="9">
                  <c:v>1163</c:v>
                </c:pt>
                <c:pt idx="10">
                  <c:v>1295</c:v>
                </c:pt>
                <c:pt idx="11">
                  <c:v>1379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Costs!$J$2</c:f>
              <c:strCache>
                <c:ptCount val="1"/>
                <c:pt idx="0">
                  <c:v>Patents</c:v>
                </c:pt>
              </c:strCache>
            </c:strRef>
          </c:tx>
          <c:spPr>
            <a:ln w="19050" cmpd="sng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Costs!$F$3:$F$14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Costs!$J$3:$J$14</c:f>
              <c:numCache>
                <c:formatCode>General</c:formatCode>
                <c:ptCount val="12"/>
                <c:pt idx="0">
                  <c:v>149</c:v>
                </c:pt>
                <c:pt idx="1">
                  <c:v>149</c:v>
                </c:pt>
                <c:pt idx="2">
                  <c:v>142</c:v>
                </c:pt>
                <c:pt idx="3">
                  <c:v>139</c:v>
                </c:pt>
                <c:pt idx="4">
                  <c:v>135</c:v>
                </c:pt>
                <c:pt idx="5">
                  <c:v>141</c:v>
                </c:pt>
                <c:pt idx="6">
                  <c:v>160</c:v>
                </c:pt>
                <c:pt idx="7">
                  <c:v>203</c:v>
                </c:pt>
                <c:pt idx="8">
                  <c:v>223</c:v>
                </c:pt>
                <c:pt idx="9">
                  <c:v>225</c:v>
                </c:pt>
                <c:pt idx="10">
                  <c:v>269</c:v>
                </c:pt>
                <c:pt idx="11">
                  <c:v>269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5109888"/>
        <c:axId val="185107968"/>
      </c:lineChart>
      <c:catAx>
        <c:axId val="18509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85097600"/>
        <c:crosses val="autoZero"/>
        <c:auto val="1"/>
        <c:lblAlgn val="ctr"/>
        <c:lblOffset val="100"/>
        <c:noMultiLvlLbl val="0"/>
      </c:catAx>
      <c:valAx>
        <c:axId val="185097600"/>
        <c:scaling>
          <c:logBase val="10"/>
          <c:orientation val="minMax"/>
          <c:min val="1"/>
        </c:scaling>
        <c:delete val="0"/>
        <c:axPos val="l"/>
        <c:majorGridlines>
          <c:spPr>
            <a:ln w="3175" cmpd="sng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Cost per </a:t>
                </a:r>
                <a:r>
                  <a:rPr lang="en-US" dirty="0" smtClean="0"/>
                  <a:t>Genome</a:t>
                </a:r>
                <a:endParaRPr lang="en-US" dirty="0"/>
              </a:p>
            </c:rich>
          </c:tx>
          <c:layout/>
          <c:overlay val="0"/>
        </c:title>
        <c:numFmt formatCode="&quot;$&quot;#,##0\K" sourceLinked="0"/>
        <c:majorTickMark val="out"/>
        <c:minorTickMark val="none"/>
        <c:tickLblPos val="nextTo"/>
        <c:crossAx val="185096064"/>
        <c:crosses val="autoZero"/>
        <c:crossBetween val="midCat"/>
      </c:valAx>
      <c:valAx>
        <c:axId val="185107968"/>
        <c:scaling>
          <c:orientation val="minMax"/>
          <c:min val="10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Publications &amp; </a:t>
                </a:r>
                <a:r>
                  <a:rPr lang="en-US" dirty="0" smtClean="0"/>
                  <a:t>Patents</a:t>
                </a:r>
                <a:endParaRPr lang="en-US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185109888"/>
        <c:crosses val="max"/>
        <c:crossBetween val="between"/>
      </c:valAx>
      <c:catAx>
        <c:axId val="18510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510796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3761466262784703"/>
          <c:y val="7.85831488808936E-2"/>
          <c:w val="0.26238533737215303"/>
          <c:h val="0.34764246280327799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10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17277755046201"/>
          <c:y val="8.1885742853968602E-2"/>
          <c:w val="0.49000653043970699"/>
          <c:h val="0.69029978811878001"/>
        </c:manualLayout>
      </c:layout>
      <c:lineChart>
        <c:grouping val="standard"/>
        <c:varyColors val="0"/>
        <c:ser>
          <c:idx val="3"/>
          <c:order val="1"/>
          <c:tx>
            <c:v>Firms (w/ pubs)</c:v>
          </c:tx>
          <c:spPr>
            <a:ln w="19050" cmpd="sng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Evolution!$B$3:$Y$3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Evolution!$B$8:$Y$8</c:f>
              <c:numCache>
                <c:formatCode>_(* #,##0_);_(* \(#,##0\);_(* "-"??_);_(@_)</c:formatCode>
                <c:ptCount val="24"/>
                <c:pt idx="0">
                  <c:v>25</c:v>
                </c:pt>
                <c:pt idx="1">
                  <c:v>174</c:v>
                </c:pt>
                <c:pt idx="2">
                  <c:v>164</c:v>
                </c:pt>
                <c:pt idx="3">
                  <c:v>203</c:v>
                </c:pt>
                <c:pt idx="4">
                  <c:v>260</c:v>
                </c:pt>
                <c:pt idx="5">
                  <c:v>296</c:v>
                </c:pt>
                <c:pt idx="6">
                  <c:v>305</c:v>
                </c:pt>
                <c:pt idx="7">
                  <c:v>379</c:v>
                </c:pt>
                <c:pt idx="8">
                  <c:v>627</c:v>
                </c:pt>
                <c:pt idx="9">
                  <c:v>640</c:v>
                </c:pt>
                <c:pt idx="10">
                  <c:v>669</c:v>
                </c:pt>
                <c:pt idx="11">
                  <c:v>646</c:v>
                </c:pt>
                <c:pt idx="12">
                  <c:v>704</c:v>
                </c:pt>
                <c:pt idx="13">
                  <c:v>793</c:v>
                </c:pt>
                <c:pt idx="14">
                  <c:v>779</c:v>
                </c:pt>
                <c:pt idx="15">
                  <c:v>900</c:v>
                </c:pt>
                <c:pt idx="16">
                  <c:v>888</c:v>
                </c:pt>
                <c:pt idx="17">
                  <c:v>1006</c:v>
                </c:pt>
                <c:pt idx="18">
                  <c:v>1012</c:v>
                </c:pt>
                <c:pt idx="19">
                  <c:v>1082</c:v>
                </c:pt>
                <c:pt idx="20">
                  <c:v>1243</c:v>
                </c:pt>
                <c:pt idx="21">
                  <c:v>1302</c:v>
                </c:pt>
                <c:pt idx="22">
                  <c:v>1445</c:v>
                </c:pt>
                <c:pt idx="23">
                  <c:v>1533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17344"/>
        <c:axId val="195019136"/>
      </c:lineChart>
      <c:lineChart>
        <c:grouping val="standard"/>
        <c:varyColors val="0"/>
        <c:ser>
          <c:idx val="1"/>
          <c:order val="0"/>
          <c:tx>
            <c:v>Firms (w/ pats)</c:v>
          </c:tx>
          <c:spPr>
            <a:ln w="19050" cmpd="sng"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Evolution!$B$3:$Y$3</c:f>
              <c:numCache>
                <c:formatCode>General</c:formatCod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</c:numCache>
            </c:numRef>
          </c:cat>
          <c:val>
            <c:numRef>
              <c:f>Evolution!$B$9:$Y$9</c:f>
              <c:numCache>
                <c:formatCode>_(* #,##0_);_(* \(#,##0\);_(* "-"??_);_(@_)</c:formatCode>
                <c:ptCount val="24"/>
                <c:pt idx="0">
                  <c:v>47</c:v>
                </c:pt>
                <c:pt idx="1">
                  <c:v>48</c:v>
                </c:pt>
                <c:pt idx="2">
                  <c:v>87</c:v>
                </c:pt>
                <c:pt idx="3">
                  <c:v>84</c:v>
                </c:pt>
                <c:pt idx="4">
                  <c:v>59</c:v>
                </c:pt>
                <c:pt idx="5">
                  <c:v>73</c:v>
                </c:pt>
                <c:pt idx="6">
                  <c:v>94</c:v>
                </c:pt>
                <c:pt idx="7">
                  <c:v>95</c:v>
                </c:pt>
                <c:pt idx="8">
                  <c:v>112</c:v>
                </c:pt>
                <c:pt idx="9">
                  <c:v>96</c:v>
                </c:pt>
                <c:pt idx="10">
                  <c:v>104</c:v>
                </c:pt>
                <c:pt idx="11">
                  <c:v>140</c:v>
                </c:pt>
                <c:pt idx="12">
                  <c:v>157</c:v>
                </c:pt>
                <c:pt idx="13">
                  <c:v>165</c:v>
                </c:pt>
                <c:pt idx="14">
                  <c:v>161</c:v>
                </c:pt>
                <c:pt idx="15">
                  <c:v>154</c:v>
                </c:pt>
                <c:pt idx="16">
                  <c:v>144</c:v>
                </c:pt>
                <c:pt idx="17">
                  <c:v>153</c:v>
                </c:pt>
                <c:pt idx="18">
                  <c:v>178</c:v>
                </c:pt>
                <c:pt idx="19">
                  <c:v>216</c:v>
                </c:pt>
                <c:pt idx="20">
                  <c:v>236</c:v>
                </c:pt>
                <c:pt idx="21">
                  <c:v>251</c:v>
                </c:pt>
                <c:pt idx="22">
                  <c:v>287</c:v>
                </c:pt>
                <c:pt idx="23">
                  <c:v>283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43712"/>
        <c:axId val="195021056"/>
      </c:lineChart>
      <c:catAx>
        <c:axId val="19501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95019136"/>
        <c:crosses val="autoZero"/>
        <c:auto val="1"/>
        <c:lblAlgn val="ctr"/>
        <c:lblOffset val="100"/>
        <c:noMultiLvlLbl val="0"/>
      </c:catAx>
      <c:valAx>
        <c:axId val="195019136"/>
        <c:scaling>
          <c:orientation val="minMax"/>
          <c:max val="1600"/>
        </c:scaling>
        <c:delete val="0"/>
        <c:axPos val="l"/>
        <c:majorGridlines>
          <c:spPr>
            <a:ln>
              <a:solidFill>
                <a:srgbClr val="D9D9D9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Firms w/Publications</a:t>
                </a:r>
                <a:endParaRPr lang="en-US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95017344"/>
        <c:crosses val="autoZero"/>
        <c:crossBetween val="midCat"/>
      </c:valAx>
      <c:valAx>
        <c:axId val="19502105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Firms w/Patents</a:t>
                </a:r>
                <a:endParaRPr lang="en-US" dirty="0"/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95043712"/>
        <c:crosses val="max"/>
        <c:crossBetween val="between"/>
      </c:valAx>
      <c:catAx>
        <c:axId val="195043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502105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75363171029777198"/>
          <c:y val="7.7451215737933898E-2"/>
          <c:w val="0.20550223416910299"/>
          <c:h val="0.20890833558176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91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83829"/>
            <a:ext cx="2057400" cy="4835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83829"/>
            <a:ext cx="6019800" cy="48359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4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9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5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688"/>
            <a:ext cx="4038600" cy="4114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9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9198"/>
            <a:ext cx="4040188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6320"/>
            <a:ext cx="4040188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0280"/>
            <a:ext cx="4041775" cy="5816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6320"/>
            <a:ext cx="4041775" cy="35920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9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27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0285"/>
            <a:ext cx="3008313" cy="7936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66800"/>
            <a:ext cx="5111750" cy="5105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7597"/>
            <a:ext cx="3008313" cy="42646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90600"/>
            <a:ext cx="5486400" cy="374072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44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688"/>
            <a:ext cx="8229600" cy="4114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8987E-3973-437A-B9CA-0D668F3C3453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F2D3-AA31-47A2-8058-7D6FC6F23F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Documents and Settings\Cory Jones\My Documents\Dropbox\Cory\Design\Logos\CNS Logo Split\Logo BG Recolored faded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 t="18233" b="53088"/>
          <a:stretch/>
        </p:blipFill>
        <p:spPr bwMode="auto">
          <a:xfrm>
            <a:off x="0" y="0"/>
            <a:ext cx="9144000" cy="958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varma.ece.cmu.edu/Auto-CPS-2011/logo-NSF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079" y="2382"/>
            <a:ext cx="798721" cy="798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Cory Jones\My Documents\Dropbox\Cory\Design\Logos\CNS Logo\Logo_NoBackground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9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33"/>
            <a:ext cx="3415614" cy="9257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105921" y="736239"/>
            <a:ext cx="1114279" cy="2543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SES 0938099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891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6887" y="1844824"/>
            <a:ext cx="2718929" cy="38679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>
              <a:latin typeface="Arial   "/>
            </a:endParaRPr>
          </a:p>
          <a:p>
            <a:endParaRPr lang="en-GB" sz="1200" b="1" dirty="0" smtClean="0">
              <a:latin typeface="Arial   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219399"/>
            <a:ext cx="70209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Corporate activities in synthetic biology</a:t>
            </a:r>
            <a:endParaRPr lang="en-US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6887" y="5877272"/>
            <a:ext cx="8767601" cy="90024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Arial   "/>
              </a:rPr>
              <a:t>[1] Kay, Luciano (CNS-UCSB) &amp; Woolley, Jennifer (Santa Clara University). </a:t>
            </a:r>
            <a:r>
              <a:rPr lang="en-US" sz="1050" dirty="0">
                <a:latin typeface="Arial   "/>
              </a:rPr>
              <a:t>Corporate research and development activities in synthetic </a:t>
            </a:r>
            <a:r>
              <a:rPr lang="en-US" sz="1050" dirty="0" smtClean="0">
                <a:latin typeface="Arial   "/>
              </a:rPr>
              <a:t>biology. Working </a:t>
            </a:r>
            <a:r>
              <a:rPr lang="en-US" sz="1050" dirty="0">
                <a:latin typeface="Arial   "/>
              </a:rPr>
              <a:t>paper presented at the S.NET 6th Annual </a:t>
            </a:r>
            <a:r>
              <a:rPr lang="en-US" sz="1050" dirty="0" smtClean="0">
                <a:latin typeface="Arial   "/>
              </a:rPr>
              <a:t>Meeting, </a:t>
            </a:r>
            <a:r>
              <a:rPr lang="en-US" sz="1050" dirty="0">
                <a:latin typeface="Arial   "/>
              </a:rPr>
              <a:t>Karlsruhe, Germany, September 21-24, </a:t>
            </a:r>
            <a:r>
              <a:rPr lang="en-US" sz="1050" dirty="0" smtClean="0">
                <a:latin typeface="Arial   "/>
              </a:rPr>
              <a:t>2014.</a:t>
            </a:r>
            <a:endParaRPr lang="en-US" sz="1050" dirty="0">
              <a:latin typeface="Arial   "/>
            </a:endParaRPr>
          </a:p>
          <a:p>
            <a:r>
              <a:rPr lang="en-US" sz="1050" dirty="0" smtClean="0">
                <a:latin typeface="Arial   "/>
              </a:rPr>
              <a:t>[2] </a:t>
            </a:r>
            <a:r>
              <a:rPr lang="en-US" sz="1050" dirty="0" err="1">
                <a:latin typeface="Arial   "/>
              </a:rPr>
              <a:t>Wetterstrand</a:t>
            </a:r>
            <a:r>
              <a:rPr lang="en-US" sz="1050" dirty="0">
                <a:latin typeface="Arial   "/>
              </a:rPr>
              <a:t> KA. DNA Sequencing Costs: Data from the NHGRI Genome Sequencing Program (GSP</a:t>
            </a:r>
            <a:r>
              <a:rPr lang="en-US" sz="1050" dirty="0" smtClean="0">
                <a:latin typeface="Arial   "/>
              </a:rPr>
              <a:t>). </a:t>
            </a:r>
            <a:r>
              <a:rPr lang="en-US" sz="1050" dirty="0">
                <a:latin typeface="Arial   "/>
              </a:rPr>
              <a:t>Available at: </a:t>
            </a:r>
            <a:r>
              <a:rPr lang="en-US" sz="1050" dirty="0" err="1">
                <a:latin typeface="Arial   "/>
              </a:rPr>
              <a:t>www.genome.gov</a:t>
            </a:r>
            <a:r>
              <a:rPr lang="en-US" sz="1050" dirty="0">
                <a:latin typeface="Arial   "/>
              </a:rPr>
              <a:t>/</a:t>
            </a:r>
            <a:r>
              <a:rPr lang="en-US" sz="1050" dirty="0" err="1" smtClean="0">
                <a:latin typeface="Arial   "/>
              </a:rPr>
              <a:t>sequencingcosts</a:t>
            </a:r>
            <a:r>
              <a:rPr lang="en-US" sz="1050" dirty="0">
                <a:latin typeface="Arial   "/>
              </a:rPr>
              <a:t>. Accessed Oct. 25, 2014</a:t>
            </a:r>
            <a:r>
              <a:rPr lang="en-US" sz="1050" dirty="0" smtClean="0">
                <a:latin typeface="Arial   "/>
              </a:rPr>
              <a:t>.</a:t>
            </a:r>
          </a:p>
          <a:p>
            <a:r>
              <a:rPr lang="en-US" sz="1050" dirty="0" smtClean="0">
                <a:latin typeface="Arial   "/>
              </a:rPr>
              <a:t>[3] </a:t>
            </a:r>
            <a:r>
              <a:rPr lang="en-US" sz="1050" dirty="0">
                <a:latin typeface="Arial   "/>
              </a:rPr>
              <a:t>BCC Research (2014). Report Overview. Synthetic Biology: Global </a:t>
            </a:r>
            <a:r>
              <a:rPr lang="en-US" sz="1050" dirty="0" smtClean="0">
                <a:latin typeface="Arial   "/>
              </a:rPr>
              <a:t>Markets.</a:t>
            </a:r>
            <a:endParaRPr lang="en-US" sz="1050" dirty="0">
              <a:latin typeface="Arial   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9011647"/>
              </p:ext>
            </p:extLst>
          </p:nvPr>
        </p:nvGraphicFramePr>
        <p:xfrm>
          <a:off x="3059832" y="1772816"/>
          <a:ext cx="5976664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053411"/>
              </p:ext>
            </p:extLst>
          </p:nvPr>
        </p:nvGraphicFramePr>
        <p:xfrm>
          <a:off x="3059832" y="3429000"/>
          <a:ext cx="5904656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179512" y="1834947"/>
            <a:ext cx="2783168" cy="3970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Synthetic biology (</a:t>
            </a:r>
            <a:r>
              <a:rPr lang="en-US" sz="1200" dirty="0" err="1" smtClean="0">
                <a:latin typeface="Arial"/>
                <a:cs typeface="Arial"/>
              </a:rPr>
              <a:t>synbio</a:t>
            </a:r>
            <a:r>
              <a:rPr lang="en-US" sz="1200" dirty="0" smtClean="0">
                <a:latin typeface="Arial"/>
                <a:cs typeface="Arial"/>
              </a:rPr>
              <a:t>) corporate research and development activities (measured through scientific publications and patents) have grown 7.3% and 6% annually in the last decade. [1] This was fueled in part by decreasing costs. Global </a:t>
            </a:r>
            <a:r>
              <a:rPr lang="en-US" sz="1200" dirty="0" err="1">
                <a:latin typeface="Arial"/>
                <a:cs typeface="Arial"/>
              </a:rPr>
              <a:t>synbio</a:t>
            </a:r>
            <a:r>
              <a:rPr lang="en-US" sz="1200" dirty="0">
                <a:latin typeface="Arial"/>
                <a:cs typeface="Arial"/>
              </a:rPr>
              <a:t>-related markets – which include including specialty chemicals, enzymes, synthetic genes and other DNA parts, pharmaceuticals, biofuels, and chassis microorganisms – totaled </a:t>
            </a:r>
            <a:r>
              <a:rPr lang="en-US" sz="1200" dirty="0" smtClean="0">
                <a:latin typeface="Arial"/>
                <a:cs typeface="Arial"/>
              </a:rPr>
              <a:t>nearly $</a:t>
            </a:r>
            <a:r>
              <a:rPr lang="en-US" sz="1200" dirty="0">
                <a:latin typeface="Arial"/>
                <a:cs typeface="Arial"/>
              </a:rPr>
              <a:t>2.7 billion in </a:t>
            </a:r>
            <a:r>
              <a:rPr lang="en-US" sz="1200" dirty="0" smtClean="0">
                <a:latin typeface="Arial"/>
                <a:cs typeface="Arial"/>
              </a:rPr>
              <a:t>2013 and </a:t>
            </a:r>
            <a:r>
              <a:rPr lang="en-US" sz="1200" dirty="0">
                <a:latin typeface="Arial"/>
                <a:cs typeface="Arial"/>
              </a:rPr>
              <a:t>are expected to </a:t>
            </a:r>
            <a:r>
              <a:rPr lang="en-US" sz="1200" dirty="0" smtClean="0">
                <a:latin typeface="Arial"/>
                <a:cs typeface="Arial"/>
              </a:rPr>
              <a:t>grow 34% annually </a:t>
            </a:r>
            <a:r>
              <a:rPr lang="en-US" sz="1200" dirty="0">
                <a:latin typeface="Arial"/>
                <a:cs typeface="Arial"/>
              </a:rPr>
              <a:t>up to </a:t>
            </a:r>
            <a:r>
              <a:rPr lang="en-US" sz="1200" dirty="0" smtClean="0">
                <a:latin typeface="Arial"/>
                <a:cs typeface="Arial"/>
              </a:rPr>
              <a:t>$</a:t>
            </a:r>
            <a:r>
              <a:rPr lang="en-US" sz="1200" dirty="0">
                <a:latin typeface="Arial"/>
                <a:cs typeface="Arial"/>
              </a:rPr>
              <a:t>11.8 billion in </a:t>
            </a:r>
            <a:r>
              <a:rPr lang="en-US" sz="1200" dirty="0" smtClean="0">
                <a:latin typeface="Arial"/>
                <a:cs typeface="Arial"/>
              </a:rPr>
              <a:t>2018. [3] The U.S. is the leading country in </a:t>
            </a:r>
            <a:r>
              <a:rPr lang="en-US" sz="1200" dirty="0" err="1" smtClean="0">
                <a:latin typeface="Arial"/>
                <a:cs typeface="Arial"/>
              </a:rPr>
              <a:t>synbio</a:t>
            </a:r>
            <a:r>
              <a:rPr lang="en-US" sz="1200" dirty="0" smtClean="0">
                <a:latin typeface="Arial"/>
                <a:cs typeface="Arial"/>
              </a:rPr>
              <a:t> corporate activity with 43% of publication outputs (7,024 journal articles) and 20% of patent submissions (642 patent families) since 1990.</a:t>
            </a:r>
          </a:p>
        </p:txBody>
      </p:sp>
      <p:sp>
        <p:nvSpPr>
          <p:cNvPr id="8" name="Rectangle 7"/>
          <p:cNvSpPr/>
          <p:nvPr/>
        </p:nvSpPr>
        <p:spPr>
          <a:xfrm>
            <a:off x="7452320" y="2636912"/>
            <a:ext cx="14401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>
                <a:latin typeface="Arial"/>
                <a:cs typeface="Arial"/>
              </a:rPr>
              <a:t>DNA sequencing went </a:t>
            </a:r>
            <a:r>
              <a:rPr lang="en-US" sz="1000" i="1" dirty="0">
                <a:latin typeface="Arial"/>
                <a:cs typeface="Arial"/>
              </a:rPr>
              <a:t>from </a:t>
            </a:r>
            <a:r>
              <a:rPr lang="en-US" sz="1000" i="1" dirty="0" smtClean="0">
                <a:latin typeface="Arial"/>
                <a:cs typeface="Arial"/>
              </a:rPr>
              <a:t>$</a:t>
            </a:r>
            <a:r>
              <a:rPr lang="en-US" sz="1000" i="1" dirty="0">
                <a:latin typeface="Arial"/>
                <a:cs typeface="Arial"/>
              </a:rPr>
              <a:t>20 </a:t>
            </a:r>
            <a:r>
              <a:rPr lang="en-US" sz="1000" i="1" dirty="0" smtClean="0">
                <a:latin typeface="Arial"/>
                <a:cs typeface="Arial"/>
              </a:rPr>
              <a:t>million in </a:t>
            </a:r>
            <a:r>
              <a:rPr lang="en-US" sz="1000" i="1" dirty="0">
                <a:latin typeface="Arial"/>
                <a:cs typeface="Arial"/>
              </a:rPr>
              <a:t>2004 to less than </a:t>
            </a:r>
            <a:r>
              <a:rPr lang="en-US" sz="1000" i="1" dirty="0" smtClean="0">
                <a:latin typeface="Arial"/>
                <a:cs typeface="Arial"/>
              </a:rPr>
              <a:t>$5,000 per genome </a:t>
            </a:r>
            <a:r>
              <a:rPr lang="en-US" sz="1000" i="1" dirty="0">
                <a:latin typeface="Arial"/>
                <a:cs typeface="Arial"/>
              </a:rPr>
              <a:t>in </a:t>
            </a:r>
            <a:r>
              <a:rPr lang="en-US" sz="1000" i="1" dirty="0" smtClean="0">
                <a:latin typeface="Arial"/>
                <a:cs typeface="Arial"/>
              </a:rPr>
              <a:t>2013. [2]</a:t>
            </a:r>
            <a:endParaRPr lang="en-US" sz="1000" i="1" baseline="30000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52320" y="4131657"/>
            <a:ext cx="15841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 smtClean="0">
                <a:latin typeface="Arial"/>
                <a:cs typeface="Arial"/>
              </a:rPr>
              <a:t>6,882 unique firms with </a:t>
            </a:r>
            <a:r>
              <a:rPr lang="en-US" sz="1000" i="1" dirty="0" err="1" smtClean="0">
                <a:latin typeface="Arial"/>
                <a:cs typeface="Arial"/>
              </a:rPr>
              <a:t>synbio</a:t>
            </a:r>
            <a:r>
              <a:rPr lang="en-US" sz="1000" i="1" dirty="0" smtClean="0">
                <a:latin typeface="Arial"/>
                <a:cs typeface="Arial"/>
              </a:rPr>
              <a:t> publications and 2,005 firms with </a:t>
            </a:r>
            <a:r>
              <a:rPr lang="en-US" sz="1000" i="1" dirty="0" err="1" smtClean="0">
                <a:latin typeface="Arial"/>
                <a:cs typeface="Arial"/>
              </a:rPr>
              <a:t>synbio</a:t>
            </a:r>
            <a:r>
              <a:rPr lang="en-US" sz="1000" i="1" dirty="0" smtClean="0">
                <a:latin typeface="Arial"/>
                <a:cs typeface="Arial"/>
              </a:rPr>
              <a:t> patents have been identified globally since 1990.</a:t>
            </a:r>
            <a:r>
              <a:rPr lang="en-US" sz="1000" i="1" baseline="30000" dirty="0">
                <a:latin typeface="Arial"/>
                <a:cs typeface="Arial"/>
              </a:rPr>
              <a:t> </a:t>
            </a:r>
            <a:r>
              <a:rPr lang="en-US" sz="1000" i="1" dirty="0" smtClean="0">
                <a:latin typeface="Arial"/>
                <a:cs typeface="Arial"/>
              </a:rPr>
              <a:t>[1]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3848" y="5373216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 smtClean="0">
                <a:latin typeface="Arial"/>
                <a:cs typeface="Arial"/>
              </a:rPr>
              <a:t>Scientific </a:t>
            </a:r>
            <a:r>
              <a:rPr lang="en-US" sz="800" dirty="0">
                <a:latin typeface="Arial"/>
                <a:cs typeface="Arial"/>
              </a:rPr>
              <a:t>publication data from Thomson Reuters’ Web of Science and the Center for Nanotechnology in Society at University of California, Santa Barbara (CNS-UCSB)’s </a:t>
            </a:r>
            <a:r>
              <a:rPr lang="en-US" sz="800" dirty="0" smtClean="0">
                <a:latin typeface="Arial"/>
                <a:cs typeface="Arial"/>
              </a:rPr>
              <a:t>Global Patents database based on EPO’s PATSTAT</a:t>
            </a:r>
            <a:r>
              <a:rPr lang="en-US" sz="800" dirty="0">
                <a:latin typeface="Arial"/>
                <a:cs typeface="Arial"/>
              </a:rPr>
              <a:t>. </a:t>
            </a:r>
            <a:r>
              <a:rPr lang="en-US" sz="800" dirty="0" smtClean="0">
                <a:latin typeface="Arial"/>
                <a:cs typeface="Arial"/>
              </a:rPr>
              <a:t>We </a:t>
            </a:r>
            <a:r>
              <a:rPr lang="en-US" sz="800" dirty="0">
                <a:latin typeface="Arial"/>
                <a:cs typeface="Arial"/>
              </a:rPr>
              <a:t>draw </a:t>
            </a:r>
            <a:r>
              <a:rPr lang="en-US" sz="800" dirty="0" smtClean="0">
                <a:latin typeface="Arial"/>
                <a:cs typeface="Arial"/>
              </a:rPr>
              <a:t>on </a:t>
            </a:r>
            <a:r>
              <a:rPr lang="en-US" sz="800" dirty="0">
                <a:latin typeface="Arial"/>
                <a:cs typeface="Arial"/>
              </a:rPr>
              <a:t>a definition of </a:t>
            </a:r>
            <a:r>
              <a:rPr lang="en-US" sz="800" dirty="0" err="1">
                <a:latin typeface="Arial"/>
                <a:cs typeface="Arial"/>
              </a:rPr>
              <a:t>synbio</a:t>
            </a:r>
            <a:r>
              <a:rPr lang="en-US" sz="800" dirty="0">
                <a:latin typeface="Arial"/>
                <a:cs typeface="Arial"/>
              </a:rPr>
              <a:t> adapted from van </a:t>
            </a:r>
            <a:r>
              <a:rPr lang="en-US" sz="800" dirty="0" err="1">
                <a:latin typeface="Arial"/>
                <a:cs typeface="Arial"/>
              </a:rPr>
              <a:t>Doren</a:t>
            </a:r>
            <a:r>
              <a:rPr lang="en-US" sz="800" dirty="0">
                <a:latin typeface="Arial"/>
                <a:cs typeface="Arial"/>
              </a:rPr>
              <a:t> et al (2013</a:t>
            </a:r>
            <a:r>
              <a:rPr lang="en-US" sz="800" dirty="0" smtClean="0">
                <a:latin typeface="Arial"/>
                <a:cs typeface="Arial"/>
              </a:rPr>
              <a:t>).</a:t>
            </a:r>
            <a:endParaRPr lang="en-US" sz="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98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Sslidetemplate3-13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CNSslidetemplate3-13-12</Template>
  <TotalTime>206</TotalTime>
  <Words>338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CNSslidetemplate3-13-12</vt:lpstr>
      <vt:lpstr>PowerPoint Presentation</vt:lpstr>
    </vt:vector>
  </TitlesOfParts>
  <Company>Cardiff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sapnp2</dc:creator>
  <cp:lastModifiedBy>Joshua Dean</cp:lastModifiedBy>
  <cp:revision>26</cp:revision>
  <dcterms:created xsi:type="dcterms:W3CDTF">2012-04-04T10:09:53Z</dcterms:created>
  <dcterms:modified xsi:type="dcterms:W3CDTF">2015-04-08T19:27:25Z</dcterms:modified>
</cp:coreProperties>
</file>