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D97"/>
    <a:srgbClr val="BDC497"/>
    <a:srgbClr val="C49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60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42709860524201"/>
          <c:y val="7.2061360837989405E-2"/>
          <c:w val="0.52091039522065996"/>
          <c:h val="0.72696033307974395"/>
        </c:manualLayout>
      </c:layout>
      <c:areaChart>
        <c:grouping val="stacked"/>
        <c:varyColors val="0"/>
        <c:ser>
          <c:idx val="0"/>
          <c:order val="0"/>
          <c:tx>
            <c:strRef>
              <c:f>Sheet1!$C$29</c:f>
              <c:strCache>
                <c:ptCount val="1"/>
                <c:pt idx="0">
                  <c:v>Brazil</c:v>
                </c:pt>
              </c:strCache>
            </c:strRef>
          </c:tx>
          <c:cat>
            <c:numRef>
              <c:f>Sheet1!$D$28:$Y$28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Sheet1!$D$29:$Y$29</c:f>
              <c:numCache>
                <c:formatCode>General</c:formatCode>
                <c:ptCount val="22"/>
                <c:pt idx="0">
                  <c:v>13</c:v>
                </c:pt>
                <c:pt idx="1">
                  <c:v>32</c:v>
                </c:pt>
                <c:pt idx="2">
                  <c:v>35</c:v>
                </c:pt>
                <c:pt idx="3">
                  <c:v>39</c:v>
                </c:pt>
                <c:pt idx="4">
                  <c:v>50</c:v>
                </c:pt>
                <c:pt idx="5">
                  <c:v>86</c:v>
                </c:pt>
                <c:pt idx="6">
                  <c:v>87</c:v>
                </c:pt>
                <c:pt idx="7">
                  <c:v>136</c:v>
                </c:pt>
                <c:pt idx="8">
                  <c:v>257</c:v>
                </c:pt>
                <c:pt idx="9">
                  <c:v>336</c:v>
                </c:pt>
                <c:pt idx="10">
                  <c:v>338</c:v>
                </c:pt>
                <c:pt idx="11">
                  <c:v>450</c:v>
                </c:pt>
                <c:pt idx="12">
                  <c:v>612</c:v>
                </c:pt>
                <c:pt idx="13">
                  <c:v>565</c:v>
                </c:pt>
                <c:pt idx="14">
                  <c:v>713</c:v>
                </c:pt>
                <c:pt idx="15">
                  <c:v>709</c:v>
                </c:pt>
                <c:pt idx="16">
                  <c:v>858</c:v>
                </c:pt>
                <c:pt idx="17">
                  <c:v>1008</c:v>
                </c:pt>
                <c:pt idx="18">
                  <c:v>1117</c:v>
                </c:pt>
                <c:pt idx="19">
                  <c:v>1218</c:v>
                </c:pt>
                <c:pt idx="20">
                  <c:v>1300</c:v>
                </c:pt>
                <c:pt idx="21">
                  <c:v>1437</c:v>
                </c:pt>
              </c:numCache>
            </c:numRef>
          </c:val>
        </c:ser>
        <c:ser>
          <c:idx val="1"/>
          <c:order val="1"/>
          <c:tx>
            <c:strRef>
              <c:f>Sheet1!$C$30</c:f>
              <c:strCache>
                <c:ptCount val="1"/>
                <c:pt idx="0">
                  <c:v>Mexico</c:v>
                </c:pt>
              </c:strCache>
            </c:strRef>
          </c:tx>
          <c:cat>
            <c:numRef>
              <c:f>Sheet1!$D$28:$Y$28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Sheet1!$D$30:$Y$30</c:f>
              <c:numCache>
                <c:formatCode>General</c:formatCode>
                <c:ptCount val="22"/>
                <c:pt idx="0">
                  <c:v>6</c:v>
                </c:pt>
                <c:pt idx="1">
                  <c:v>9</c:v>
                </c:pt>
                <c:pt idx="2">
                  <c:v>9</c:v>
                </c:pt>
                <c:pt idx="3">
                  <c:v>15</c:v>
                </c:pt>
                <c:pt idx="4">
                  <c:v>28</c:v>
                </c:pt>
                <c:pt idx="5">
                  <c:v>34</c:v>
                </c:pt>
                <c:pt idx="6">
                  <c:v>57</c:v>
                </c:pt>
                <c:pt idx="7">
                  <c:v>73</c:v>
                </c:pt>
                <c:pt idx="8">
                  <c:v>156</c:v>
                </c:pt>
                <c:pt idx="9">
                  <c:v>175</c:v>
                </c:pt>
                <c:pt idx="10">
                  <c:v>214</c:v>
                </c:pt>
                <c:pt idx="11">
                  <c:v>207</c:v>
                </c:pt>
                <c:pt idx="12">
                  <c:v>230</c:v>
                </c:pt>
                <c:pt idx="13">
                  <c:v>275</c:v>
                </c:pt>
                <c:pt idx="14">
                  <c:v>282</c:v>
                </c:pt>
                <c:pt idx="15">
                  <c:v>398</c:v>
                </c:pt>
                <c:pt idx="16">
                  <c:v>414</c:v>
                </c:pt>
                <c:pt idx="17">
                  <c:v>452</c:v>
                </c:pt>
                <c:pt idx="18">
                  <c:v>551</c:v>
                </c:pt>
                <c:pt idx="19">
                  <c:v>608</c:v>
                </c:pt>
                <c:pt idx="20">
                  <c:v>583</c:v>
                </c:pt>
                <c:pt idx="21">
                  <c:v>670</c:v>
                </c:pt>
              </c:numCache>
            </c:numRef>
          </c:val>
        </c:ser>
        <c:ser>
          <c:idx val="2"/>
          <c:order val="2"/>
          <c:tx>
            <c:strRef>
              <c:f>Sheet1!$C$31</c:f>
              <c:strCache>
                <c:ptCount val="1"/>
                <c:pt idx="0">
                  <c:v>Argentina</c:v>
                </c:pt>
              </c:strCache>
            </c:strRef>
          </c:tx>
          <c:cat>
            <c:numRef>
              <c:f>Sheet1!$D$28:$Y$28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Sheet1!$D$31:$Y$31</c:f>
              <c:numCache>
                <c:formatCode>General</c:formatCode>
                <c:ptCount val="22"/>
                <c:pt idx="0">
                  <c:v>0</c:v>
                </c:pt>
                <c:pt idx="1">
                  <c:v>9</c:v>
                </c:pt>
                <c:pt idx="2">
                  <c:v>11</c:v>
                </c:pt>
                <c:pt idx="3">
                  <c:v>8</c:v>
                </c:pt>
                <c:pt idx="4">
                  <c:v>13</c:v>
                </c:pt>
                <c:pt idx="5">
                  <c:v>16</c:v>
                </c:pt>
                <c:pt idx="6">
                  <c:v>30</c:v>
                </c:pt>
                <c:pt idx="7">
                  <c:v>44</c:v>
                </c:pt>
                <c:pt idx="8">
                  <c:v>72</c:v>
                </c:pt>
                <c:pt idx="9">
                  <c:v>86</c:v>
                </c:pt>
                <c:pt idx="10">
                  <c:v>82</c:v>
                </c:pt>
                <c:pt idx="11">
                  <c:v>109</c:v>
                </c:pt>
                <c:pt idx="12">
                  <c:v>136</c:v>
                </c:pt>
                <c:pt idx="13">
                  <c:v>129</c:v>
                </c:pt>
                <c:pt idx="14">
                  <c:v>175</c:v>
                </c:pt>
                <c:pt idx="15">
                  <c:v>157</c:v>
                </c:pt>
                <c:pt idx="16">
                  <c:v>205</c:v>
                </c:pt>
                <c:pt idx="17">
                  <c:v>243</c:v>
                </c:pt>
                <c:pt idx="18">
                  <c:v>283</c:v>
                </c:pt>
                <c:pt idx="19">
                  <c:v>320</c:v>
                </c:pt>
                <c:pt idx="20">
                  <c:v>424</c:v>
                </c:pt>
                <c:pt idx="21">
                  <c:v>392</c:v>
                </c:pt>
              </c:numCache>
            </c:numRef>
          </c:val>
        </c:ser>
        <c:ser>
          <c:idx val="3"/>
          <c:order val="3"/>
          <c:tx>
            <c:strRef>
              <c:f>Sheet1!$C$32</c:f>
              <c:strCache>
                <c:ptCount val="1"/>
                <c:pt idx="0">
                  <c:v>Chile</c:v>
                </c:pt>
              </c:strCache>
            </c:strRef>
          </c:tx>
          <c:cat>
            <c:numRef>
              <c:f>Sheet1!$D$28:$Y$28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Sheet1!$D$32:$Y$32</c:f>
              <c:numCache>
                <c:formatCode>General</c:formatCode>
                <c:ptCount val="22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9</c:v>
                </c:pt>
                <c:pt idx="7">
                  <c:v>11</c:v>
                </c:pt>
                <c:pt idx="8">
                  <c:v>20</c:v>
                </c:pt>
                <c:pt idx="9">
                  <c:v>26</c:v>
                </c:pt>
                <c:pt idx="10">
                  <c:v>31</c:v>
                </c:pt>
                <c:pt idx="11">
                  <c:v>35</c:v>
                </c:pt>
                <c:pt idx="12">
                  <c:v>50</c:v>
                </c:pt>
                <c:pt idx="13">
                  <c:v>52</c:v>
                </c:pt>
                <c:pt idx="14">
                  <c:v>63</c:v>
                </c:pt>
                <c:pt idx="15">
                  <c:v>61</c:v>
                </c:pt>
                <c:pt idx="16">
                  <c:v>98</c:v>
                </c:pt>
                <c:pt idx="17">
                  <c:v>107</c:v>
                </c:pt>
                <c:pt idx="18">
                  <c:v>120</c:v>
                </c:pt>
                <c:pt idx="19">
                  <c:v>140</c:v>
                </c:pt>
                <c:pt idx="20">
                  <c:v>165</c:v>
                </c:pt>
                <c:pt idx="21">
                  <c:v>188</c:v>
                </c:pt>
              </c:numCache>
            </c:numRef>
          </c:val>
        </c:ser>
        <c:ser>
          <c:idx val="4"/>
          <c:order val="4"/>
          <c:tx>
            <c:strRef>
              <c:f>Sheet1!$C$33</c:f>
              <c:strCache>
                <c:ptCount val="1"/>
                <c:pt idx="0">
                  <c:v>Colombia</c:v>
                </c:pt>
              </c:strCache>
            </c:strRef>
          </c:tx>
          <c:cat>
            <c:numRef>
              <c:f>Sheet1!$D$28:$Y$28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Sheet1!$D$33:$Y$33</c:f>
              <c:numCache>
                <c:formatCode>General</c:formatCode>
                <c:ptCount val="22"/>
                <c:pt idx="0">
                  <c:v>1</c:v>
                </c:pt>
                <c:pt idx="1">
                  <c:v>3</c:v>
                </c:pt>
                <c:pt idx="2">
                  <c:v>8</c:v>
                </c:pt>
                <c:pt idx="3">
                  <c:v>2</c:v>
                </c:pt>
                <c:pt idx="4">
                  <c:v>2</c:v>
                </c:pt>
                <c:pt idx="5">
                  <c:v>6</c:v>
                </c:pt>
                <c:pt idx="6">
                  <c:v>5</c:v>
                </c:pt>
                <c:pt idx="7">
                  <c:v>14</c:v>
                </c:pt>
                <c:pt idx="8">
                  <c:v>24</c:v>
                </c:pt>
                <c:pt idx="9">
                  <c:v>13</c:v>
                </c:pt>
                <c:pt idx="10">
                  <c:v>39</c:v>
                </c:pt>
                <c:pt idx="11">
                  <c:v>27</c:v>
                </c:pt>
                <c:pt idx="12">
                  <c:v>37</c:v>
                </c:pt>
                <c:pt idx="13">
                  <c:v>19</c:v>
                </c:pt>
                <c:pt idx="14">
                  <c:v>43</c:v>
                </c:pt>
                <c:pt idx="15">
                  <c:v>42</c:v>
                </c:pt>
                <c:pt idx="16">
                  <c:v>63</c:v>
                </c:pt>
                <c:pt idx="17">
                  <c:v>75</c:v>
                </c:pt>
                <c:pt idx="18">
                  <c:v>128</c:v>
                </c:pt>
                <c:pt idx="19">
                  <c:v>92</c:v>
                </c:pt>
                <c:pt idx="20">
                  <c:v>139</c:v>
                </c:pt>
                <c:pt idx="21">
                  <c:v>139</c:v>
                </c:pt>
              </c:numCache>
            </c:numRef>
          </c:val>
        </c:ser>
        <c:ser>
          <c:idx val="5"/>
          <c:order val="5"/>
          <c:tx>
            <c:strRef>
              <c:f>Sheet1!$C$34</c:f>
              <c:strCache>
                <c:ptCount val="1"/>
                <c:pt idx="0">
                  <c:v>Others</c:v>
                </c:pt>
              </c:strCache>
            </c:strRef>
          </c:tx>
          <c:cat>
            <c:numRef>
              <c:f>Sheet1!$D$28:$Y$28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Sheet1!$D$34:$Y$34</c:f>
              <c:numCache>
                <c:formatCode>General</c:formatCode>
                <c:ptCount val="22"/>
                <c:pt idx="0">
                  <c:v>5</c:v>
                </c:pt>
                <c:pt idx="1">
                  <c:v>8</c:v>
                </c:pt>
                <c:pt idx="2">
                  <c:v>9</c:v>
                </c:pt>
                <c:pt idx="3">
                  <c:v>8</c:v>
                </c:pt>
                <c:pt idx="4">
                  <c:v>9</c:v>
                </c:pt>
                <c:pt idx="5">
                  <c:v>13</c:v>
                </c:pt>
                <c:pt idx="6">
                  <c:v>19</c:v>
                </c:pt>
                <c:pt idx="7">
                  <c:v>29</c:v>
                </c:pt>
                <c:pt idx="8">
                  <c:v>38</c:v>
                </c:pt>
                <c:pt idx="9">
                  <c:v>56</c:v>
                </c:pt>
                <c:pt idx="10">
                  <c:v>67</c:v>
                </c:pt>
                <c:pt idx="11">
                  <c:v>73</c:v>
                </c:pt>
                <c:pt idx="12">
                  <c:v>90</c:v>
                </c:pt>
                <c:pt idx="13">
                  <c:v>74</c:v>
                </c:pt>
                <c:pt idx="14">
                  <c:v>87</c:v>
                </c:pt>
                <c:pt idx="15">
                  <c:v>103</c:v>
                </c:pt>
                <c:pt idx="16">
                  <c:v>92</c:v>
                </c:pt>
                <c:pt idx="17">
                  <c:v>112</c:v>
                </c:pt>
                <c:pt idx="18">
                  <c:v>119</c:v>
                </c:pt>
                <c:pt idx="19">
                  <c:v>130</c:v>
                </c:pt>
                <c:pt idx="20">
                  <c:v>116</c:v>
                </c:pt>
                <c:pt idx="21">
                  <c:v>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975040"/>
        <c:axId val="87976576"/>
      </c:areaChart>
      <c:catAx>
        <c:axId val="8797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800"/>
            </a:pPr>
            <a:endParaRPr lang="en-US"/>
          </a:p>
        </c:txPr>
        <c:crossAx val="87976576"/>
        <c:crosses val="autoZero"/>
        <c:auto val="1"/>
        <c:lblAlgn val="ctr"/>
        <c:lblOffset val="100"/>
        <c:noMultiLvlLbl val="0"/>
      </c:catAx>
      <c:valAx>
        <c:axId val="87976576"/>
        <c:scaling>
          <c:orientation val="minMax"/>
          <c:max val="3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879750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1472735968137702"/>
          <c:y val="0.21728355294371299"/>
          <c:w val="0.20717622418409801"/>
          <c:h val="0.5956559055118110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42347362133"/>
          <c:y val="7.2061360837989405E-2"/>
          <c:w val="0.49407197510832401"/>
          <c:h val="0.72696033307974395"/>
        </c:manualLayout>
      </c:layout>
      <c:areaChart>
        <c:grouping val="stacked"/>
        <c:varyColors val="0"/>
        <c:ser>
          <c:idx val="0"/>
          <c:order val="0"/>
          <c:tx>
            <c:strRef>
              <c:f>Sheet1!$C$52</c:f>
              <c:strCache>
                <c:ptCount val="1"/>
                <c:pt idx="0">
                  <c:v>Brazil</c:v>
                </c:pt>
              </c:strCache>
            </c:strRef>
          </c:tx>
          <c:cat>
            <c:numRef>
              <c:f>Sheet1!$D$51:$P$51</c:f>
              <c:numCache>
                <c:formatCode>General</c:formatCode>
                <c:ptCount val="13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</c:numCache>
            </c:numRef>
          </c:cat>
          <c:val>
            <c:numRef>
              <c:f>Sheet1!$D$52:$P$52</c:f>
              <c:numCache>
                <c:formatCode>General</c:formatCode>
                <c:ptCount val="13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17</c:v>
                </c:pt>
                <c:pt idx="4">
                  <c:v>23</c:v>
                </c:pt>
                <c:pt idx="5">
                  <c:v>13</c:v>
                </c:pt>
                <c:pt idx="6">
                  <c:v>24</c:v>
                </c:pt>
                <c:pt idx="7">
                  <c:v>29</c:v>
                </c:pt>
                <c:pt idx="8">
                  <c:v>49</c:v>
                </c:pt>
                <c:pt idx="9">
                  <c:v>46</c:v>
                </c:pt>
                <c:pt idx="10">
                  <c:v>74</c:v>
                </c:pt>
                <c:pt idx="11">
                  <c:v>103</c:v>
                </c:pt>
                <c:pt idx="12">
                  <c:v>143</c:v>
                </c:pt>
              </c:numCache>
            </c:numRef>
          </c:val>
        </c:ser>
        <c:ser>
          <c:idx val="1"/>
          <c:order val="1"/>
          <c:tx>
            <c:strRef>
              <c:f>Sheet1!$C$53</c:f>
              <c:strCache>
                <c:ptCount val="1"/>
                <c:pt idx="0">
                  <c:v>Mexico</c:v>
                </c:pt>
              </c:strCache>
            </c:strRef>
          </c:tx>
          <c:cat>
            <c:numRef>
              <c:f>Sheet1!$D$51:$P$51</c:f>
              <c:numCache>
                <c:formatCode>General</c:formatCode>
                <c:ptCount val="13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</c:numCache>
            </c:numRef>
          </c:cat>
          <c:val>
            <c:numRef>
              <c:f>Sheet1!$D$53:$P$53</c:f>
              <c:numCache>
                <c:formatCode>General</c:formatCode>
                <c:ptCount val="13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  <c:pt idx="8">
                  <c:v>7</c:v>
                </c:pt>
                <c:pt idx="9">
                  <c:v>8</c:v>
                </c:pt>
                <c:pt idx="10">
                  <c:v>15</c:v>
                </c:pt>
                <c:pt idx="11">
                  <c:v>8</c:v>
                </c:pt>
                <c:pt idx="12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Sheet1!$C$54</c:f>
              <c:strCache>
                <c:ptCount val="1"/>
                <c:pt idx="0">
                  <c:v>Argentina</c:v>
                </c:pt>
              </c:strCache>
            </c:strRef>
          </c:tx>
          <c:cat>
            <c:numRef>
              <c:f>Sheet1!$D$51:$P$51</c:f>
              <c:numCache>
                <c:formatCode>General</c:formatCode>
                <c:ptCount val="13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</c:numCache>
            </c:numRef>
          </c:cat>
          <c:val>
            <c:numRef>
              <c:f>Sheet1!$D$54:$P$54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Sheet1!$C$55</c:f>
              <c:strCache>
                <c:ptCount val="1"/>
                <c:pt idx="0">
                  <c:v>Uruguay</c:v>
                </c:pt>
              </c:strCache>
            </c:strRef>
          </c:tx>
          <c:cat>
            <c:numRef>
              <c:f>Sheet1!$D$51:$P$51</c:f>
              <c:numCache>
                <c:formatCode>General</c:formatCode>
                <c:ptCount val="13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</c:numCache>
            </c:numRef>
          </c:cat>
          <c:val>
            <c:numRef>
              <c:f>Sheet1!$D$55:$P$55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Sheet1!$C$56</c:f>
              <c:strCache>
                <c:ptCount val="1"/>
                <c:pt idx="0">
                  <c:v>Venezuela</c:v>
                </c:pt>
              </c:strCache>
            </c:strRef>
          </c:tx>
          <c:cat>
            <c:numRef>
              <c:f>Sheet1!$D$51:$P$51</c:f>
              <c:numCache>
                <c:formatCode>General</c:formatCode>
                <c:ptCount val="13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</c:numCache>
            </c:numRef>
          </c:cat>
          <c:val>
            <c:numRef>
              <c:f>Sheet1!$D$56:$P$56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Sheet1!$C$57</c:f>
              <c:strCache>
                <c:ptCount val="1"/>
                <c:pt idx="0">
                  <c:v>Others</c:v>
                </c:pt>
              </c:strCache>
            </c:strRef>
          </c:tx>
          <c:cat>
            <c:numRef>
              <c:f>Sheet1!$D$51:$P$51</c:f>
              <c:numCache>
                <c:formatCode>General</c:formatCode>
                <c:ptCount val="13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</c:numCache>
            </c:numRef>
          </c:cat>
          <c:val>
            <c:numRef>
              <c:f>Sheet1!$D$57:$P$57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3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012288"/>
        <c:axId val="88013824"/>
      </c:areaChart>
      <c:catAx>
        <c:axId val="8801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800"/>
            </a:pPr>
            <a:endParaRPr lang="en-US"/>
          </a:p>
        </c:txPr>
        <c:crossAx val="88013824"/>
        <c:crosses val="autoZero"/>
        <c:auto val="1"/>
        <c:lblAlgn val="ctr"/>
        <c:lblOffset val="100"/>
        <c:noMultiLvlLbl val="0"/>
      </c:catAx>
      <c:valAx>
        <c:axId val="88013824"/>
        <c:scaling>
          <c:orientation val="minMax"/>
          <c:max val="16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880122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2429143158881304"/>
          <c:y val="0.212283341255282"/>
          <c:w val="0.216146239295846"/>
          <c:h val="0.5956559055118110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3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9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83829"/>
            <a:ext cx="2057400" cy="48359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83829"/>
            <a:ext cx="6019800" cy="48359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4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9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9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9198"/>
            <a:ext cx="4040188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56320"/>
            <a:ext cx="4040188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10280"/>
            <a:ext cx="4041775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56320"/>
            <a:ext cx="4041775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9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7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285"/>
            <a:ext cx="3008313" cy="7936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105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7597"/>
            <a:ext cx="3008313" cy="42646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5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407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3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688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Documents and Settings\Cory Jones\My Documents\Dropbox\Cory\Design\Logos\CNS Logo Split\Logo BG Recolored faded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2" t="18233" b="53088"/>
          <a:stretch/>
        </p:blipFill>
        <p:spPr bwMode="auto">
          <a:xfrm>
            <a:off x="0" y="0"/>
            <a:ext cx="9144000" cy="95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varma.ece.cmu.edu/Auto-CPS-2011/logo-NSF.G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079" y="2382"/>
            <a:ext cx="798721" cy="79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Documents and Settings\Cory Jones\My Documents\Dropbox\Cory\Design\Logos\CNS Logo\Logo_NoBackground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9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533"/>
            <a:ext cx="3415614" cy="9257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105921" y="736239"/>
            <a:ext cx="1114279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SES 0938099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5891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628800"/>
            <a:ext cx="2502905" cy="24083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   "/>
              </a:rPr>
              <a:t>Research focus:</a:t>
            </a:r>
          </a:p>
          <a:p>
            <a:r>
              <a:rPr lang="en-GB" sz="1050" dirty="0" smtClean="0">
                <a:latin typeface="Arial   "/>
              </a:rPr>
              <a:t>This research </a:t>
            </a:r>
            <a:r>
              <a:rPr lang="en-GB" sz="1050" dirty="0">
                <a:latin typeface="Arial   "/>
              </a:rPr>
              <a:t>investigates the innovation pathways that developing countries follow in emerging </a:t>
            </a:r>
            <a:r>
              <a:rPr lang="en-GB" sz="1050" dirty="0" smtClean="0">
                <a:latin typeface="Arial   "/>
              </a:rPr>
              <a:t>technologies and focuses on nanotechnology </a:t>
            </a:r>
            <a:r>
              <a:rPr lang="en-GB" sz="1050" dirty="0">
                <a:latin typeface="Arial   "/>
              </a:rPr>
              <a:t>in Argentina and Brazil, </a:t>
            </a:r>
            <a:r>
              <a:rPr lang="en-GB" sz="1050" dirty="0" smtClean="0">
                <a:latin typeface="Arial   "/>
              </a:rPr>
              <a:t>leaders </a:t>
            </a:r>
            <a:r>
              <a:rPr lang="en-GB" sz="1050" dirty="0">
                <a:latin typeface="Arial   "/>
              </a:rPr>
              <a:t>in this emerging field in Latin </a:t>
            </a:r>
            <a:r>
              <a:rPr lang="en-GB" sz="1050" dirty="0" smtClean="0">
                <a:latin typeface="Arial   "/>
              </a:rPr>
              <a:t>America [1]. </a:t>
            </a:r>
            <a:r>
              <a:rPr lang="en-GB" sz="1050" dirty="0">
                <a:latin typeface="Arial   "/>
              </a:rPr>
              <a:t>The project draws mainly on interview and company </a:t>
            </a:r>
            <a:r>
              <a:rPr lang="en-GB" sz="1050" dirty="0" smtClean="0">
                <a:latin typeface="Arial   "/>
              </a:rPr>
              <a:t>visits, company website </a:t>
            </a:r>
            <a:r>
              <a:rPr lang="en-GB" sz="1050" dirty="0">
                <a:latin typeface="Arial   "/>
              </a:rPr>
              <a:t>and </a:t>
            </a:r>
            <a:r>
              <a:rPr lang="en-GB" sz="1050" dirty="0" smtClean="0">
                <a:latin typeface="Arial   "/>
              </a:rPr>
              <a:t>document </a:t>
            </a:r>
            <a:r>
              <a:rPr lang="en-GB" sz="1050" dirty="0">
                <a:latin typeface="Arial   "/>
              </a:rPr>
              <a:t>analysis. </a:t>
            </a:r>
            <a:r>
              <a:rPr lang="en-GB" sz="1050" dirty="0" smtClean="0">
                <a:latin typeface="Arial   "/>
              </a:rPr>
              <a:t>Seventeen interviews </a:t>
            </a:r>
            <a:r>
              <a:rPr lang="en-GB" sz="1050" dirty="0">
                <a:latin typeface="Arial   "/>
              </a:rPr>
              <a:t>were conducted with companies in </a:t>
            </a:r>
            <a:r>
              <a:rPr lang="en-GB" sz="1050" dirty="0" err="1">
                <a:latin typeface="Arial   "/>
              </a:rPr>
              <a:t>nanobiotech</a:t>
            </a:r>
            <a:r>
              <a:rPr lang="en-GB" sz="1050" dirty="0">
                <a:latin typeface="Arial   "/>
              </a:rPr>
              <a:t>, new materials, energy storage, among others</a:t>
            </a:r>
            <a:r>
              <a:rPr lang="en-GB" sz="1050" dirty="0" smtClean="0">
                <a:latin typeface="Arial   "/>
              </a:rPr>
              <a:t>.</a:t>
            </a:r>
            <a:endParaRPr lang="en-GB" sz="1050" dirty="0">
              <a:latin typeface="Arial   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931367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Innovation pathways of developing countries in emerging technologies:</a:t>
            </a:r>
          </a:p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The case of nanotechnology in Argentina and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Brazil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6237312"/>
            <a:ext cx="8767601" cy="5078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Conference presentations: </a:t>
            </a:r>
            <a:r>
              <a:rPr lang="en-US" sz="9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Kay, Luciano, </a:t>
            </a:r>
            <a:r>
              <a:rPr lang="en-US" sz="9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“Innovation </a:t>
            </a:r>
            <a:r>
              <a:rPr lang="en-US" sz="9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pathways of developing countries in emerging technologies. The case of nanotechnology in Argentina and Brazil.” </a:t>
            </a:r>
            <a:r>
              <a: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5th Annual </a:t>
            </a:r>
            <a:r>
              <a:rPr lang="en-US" sz="9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meeting Society </a:t>
            </a:r>
            <a:r>
              <a: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for the Study of </a:t>
            </a:r>
            <a:r>
              <a:rPr lang="en-US" sz="9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Nanoscience</a:t>
            </a:r>
            <a:r>
              <a: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9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and Emerging </a:t>
            </a:r>
            <a:r>
              <a: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Technologies (S.NET</a:t>
            </a:r>
            <a:r>
              <a:rPr lang="en-US" sz="9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), Boston</a:t>
            </a:r>
            <a:r>
              <a: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MA - October 27-29, </a:t>
            </a:r>
            <a:r>
              <a:rPr lang="en-US" sz="9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2013 &amp; 2013 Atlanta Conference on Science and Innovation Policy, Atlanta, GA, September 26-28, 2013. (with Richard </a:t>
            </a:r>
            <a:r>
              <a:rPr lang="en-US" sz="9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Appelbaum</a:t>
            </a:r>
            <a:r>
              <a:rPr lang="en-US" sz="9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Philip </a:t>
            </a:r>
            <a:r>
              <a:rPr lang="en-US" sz="9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Shapira</a:t>
            </a:r>
            <a:r>
              <a:rPr lang="en-US" sz="9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and Jan </a:t>
            </a:r>
            <a:r>
              <a:rPr lang="en-US" sz="9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Youtie</a:t>
            </a:r>
            <a:r>
              <a:rPr lang="en-US" sz="9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) </a:t>
            </a:r>
            <a:endParaRPr lang="en-US" sz="9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5816" y="5805264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charset="2"/>
              <a:buChar char="u"/>
            </a:pPr>
            <a:r>
              <a:rPr lang="en-US" sz="1000" b="1" i="1" dirty="0" smtClean="0">
                <a:latin typeface="Arial" pitchFamily="34" charset="0"/>
                <a:cs typeface="Arial" pitchFamily="34" charset="0"/>
              </a:rPr>
              <a:t>17 nanotechnology case study firms have been conducted addressing dimensions such as innovation sources, technology focus, partnerships and internationalization.  </a:t>
            </a:r>
            <a:endParaRPr lang="en-US" sz="10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9386953"/>
              </p:ext>
            </p:extLst>
          </p:nvPr>
        </p:nvGraphicFramePr>
        <p:xfrm>
          <a:off x="2987824" y="4581128"/>
          <a:ext cx="5737692" cy="105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859331"/>
                <a:gridCol w="1859437"/>
                <a:gridCol w="2226836"/>
              </a:tblGrid>
              <a:tr h="264520">
                <a:tc>
                  <a:txBody>
                    <a:bodyPr/>
                    <a:lstStyle/>
                    <a:p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Nanofirms</a:t>
                      </a:r>
                      <a:r>
                        <a:rPr lang="en-US" sz="1000" baseline="30000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lang="en-US" sz="1000" baseline="30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Corp.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publications</a:t>
                      </a:r>
                      <a:r>
                        <a:rPr lang="en-US" sz="1000" baseline="30000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lang="en-US" sz="1000" baseline="30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Corp.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patents</a:t>
                      </a:r>
                      <a:r>
                        <a:rPr lang="en-US" sz="1000" baseline="30000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lang="en-US" sz="1000" baseline="30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/>
                          <a:cs typeface="Arial"/>
                        </a:rPr>
                        <a:t>Argentina</a:t>
                      </a:r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/>
                          <a:cs typeface="Arial"/>
                        </a:rPr>
                        <a:t>41</a:t>
                      </a:r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1000" baseline="0" dirty="0" smtClean="0">
                          <a:latin typeface="Arial"/>
                          <a:cs typeface="Arial"/>
                        </a:rPr>
                        <a:t> firms</a:t>
                      </a:r>
                      <a:endParaRPr lang="en-US" sz="1000" dirty="0" smtClean="0">
                        <a:latin typeface="Arial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/>
                          <a:cs typeface="Arial"/>
                        </a:rPr>
                        <a:t>11 publications</a:t>
                      </a:r>
                      <a:r>
                        <a:rPr lang="en-US" sz="10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dirty="0" smtClean="0">
                          <a:latin typeface="Arial"/>
                          <a:cs typeface="Arial"/>
                        </a:rPr>
                        <a:t>(2006-2012)</a:t>
                      </a: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/>
                          <a:cs typeface="Arial"/>
                        </a:rPr>
                        <a:t>4 firms</a:t>
                      </a:r>
                    </a:p>
                    <a:p>
                      <a:r>
                        <a:rPr lang="en-US" sz="1000" dirty="0" smtClean="0">
                          <a:latin typeface="Arial"/>
                          <a:cs typeface="Arial"/>
                        </a:rPr>
                        <a:t>5 patent</a:t>
                      </a:r>
                      <a:r>
                        <a:rPr lang="en-US" sz="1000" baseline="0" dirty="0" smtClean="0">
                          <a:latin typeface="Arial"/>
                          <a:cs typeface="Arial"/>
                        </a:rPr>
                        <a:t> apps. </a:t>
                      </a:r>
                      <a:r>
                        <a:rPr lang="en-US" sz="1000" dirty="0" smtClean="0">
                          <a:latin typeface="Arial"/>
                          <a:cs typeface="Arial"/>
                        </a:rPr>
                        <a:t>(2003-mid 2010)</a:t>
                      </a:r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/>
                          <a:cs typeface="Arial"/>
                        </a:rPr>
                        <a:t>Brazil</a:t>
                      </a:r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/>
                          <a:cs typeface="Arial"/>
                        </a:rPr>
                        <a:t>165</a:t>
                      </a:r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/>
                          <a:cs typeface="Arial"/>
                        </a:rPr>
                        <a:t>51 firms</a:t>
                      </a:r>
                    </a:p>
                    <a:p>
                      <a:r>
                        <a:rPr lang="en-US" sz="1000" dirty="0" smtClean="0">
                          <a:latin typeface="Arial"/>
                          <a:cs typeface="Arial"/>
                        </a:rPr>
                        <a:t>312 publications</a:t>
                      </a:r>
                      <a:r>
                        <a:rPr lang="en-US" sz="10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dirty="0" smtClean="0">
                          <a:latin typeface="Arial"/>
                          <a:cs typeface="Arial"/>
                        </a:rPr>
                        <a:t>(1991-2012)</a:t>
                      </a:r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/>
                          <a:cs typeface="Arial"/>
                        </a:rPr>
                        <a:t>73 firms</a:t>
                      </a:r>
                    </a:p>
                    <a:p>
                      <a:r>
                        <a:rPr lang="en-US" sz="1000" dirty="0" smtClean="0">
                          <a:latin typeface="Arial"/>
                          <a:cs typeface="Arial"/>
                        </a:rPr>
                        <a:t>165 patent</a:t>
                      </a:r>
                      <a:r>
                        <a:rPr lang="en-US" sz="1000" baseline="0" dirty="0" smtClean="0">
                          <a:latin typeface="Arial"/>
                          <a:cs typeface="Arial"/>
                        </a:rPr>
                        <a:t> apps. </a:t>
                      </a:r>
                      <a:r>
                        <a:rPr lang="en-US" sz="1000" dirty="0" smtClean="0">
                          <a:latin typeface="Arial"/>
                          <a:cs typeface="Arial"/>
                        </a:rPr>
                        <a:t>(1997-mid</a:t>
                      </a:r>
                      <a:r>
                        <a:rPr lang="en-US" sz="1000" baseline="0" dirty="0" smtClean="0">
                          <a:latin typeface="Arial"/>
                          <a:cs typeface="Arial"/>
                        </a:rPr>
                        <a:t> 2010)</a:t>
                      </a:r>
                      <a:endParaRPr lang="en-US" sz="100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793229"/>
              </p:ext>
            </p:extLst>
          </p:nvPr>
        </p:nvGraphicFramePr>
        <p:xfrm>
          <a:off x="2843808" y="2132856"/>
          <a:ext cx="3188725" cy="2291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915816" y="1916832"/>
            <a:ext cx="2594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Scientific publications (1990-2012)</a:t>
            </a:r>
            <a:r>
              <a:rPr lang="en-US" sz="1200" baseline="30000" dirty="0" smtClean="0">
                <a:latin typeface="Arial"/>
                <a:cs typeface="Arial"/>
              </a:rPr>
              <a:t>a</a:t>
            </a:r>
            <a:endParaRPr lang="en-US" sz="1200" baseline="30000" dirty="0"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3848" y="4293096"/>
            <a:ext cx="5663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Corporate activity in nanotechnology in Argentina, Brazil (1990-2012)</a:t>
            </a:r>
            <a:endParaRPr lang="en-US" sz="1400" dirty="0">
              <a:latin typeface="Arial"/>
              <a:cs typeface="Arial"/>
            </a:endParaRPr>
          </a:p>
        </p:txBody>
      </p:sp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393416"/>
              </p:ext>
            </p:extLst>
          </p:nvPr>
        </p:nvGraphicFramePr>
        <p:xfrm>
          <a:off x="5580112" y="2132856"/>
          <a:ext cx="3433437" cy="2291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012160" y="1916832"/>
            <a:ext cx="2518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Patent applications (1990-2009)</a:t>
            </a:r>
            <a:r>
              <a:rPr lang="en-US" sz="1200" baseline="30000" dirty="0" err="1" smtClean="0">
                <a:latin typeface="Arial"/>
                <a:cs typeface="Arial"/>
              </a:rPr>
              <a:t>a,b</a:t>
            </a:r>
            <a:endParaRPr lang="en-US" sz="1200" baseline="300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8064" y="2276872"/>
            <a:ext cx="761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/>
                <a:cs typeface="Arial"/>
              </a:rPr>
              <a:t>Top-5</a:t>
            </a:r>
          </a:p>
          <a:p>
            <a:r>
              <a:rPr lang="en-US" sz="1000" b="1" dirty="0" smtClean="0">
                <a:latin typeface="Arial"/>
                <a:cs typeface="Arial"/>
              </a:rPr>
              <a:t>countries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00392" y="2276872"/>
            <a:ext cx="761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/>
                <a:cs typeface="Arial"/>
              </a:rPr>
              <a:t>Top-5</a:t>
            </a:r>
          </a:p>
          <a:p>
            <a:r>
              <a:rPr lang="en-US" sz="1000" b="1" dirty="0" smtClean="0">
                <a:latin typeface="Arial"/>
                <a:cs typeface="Arial"/>
              </a:rPr>
              <a:t>countries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5816" y="5661248"/>
            <a:ext cx="6192688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/>
                <a:cs typeface="Arial"/>
              </a:rPr>
              <a:t>a. Source: Georgia Tech Global Nanotechnology database. </a:t>
            </a:r>
            <a:r>
              <a:rPr lang="en-US" sz="800" dirty="0">
                <a:latin typeface="Arial"/>
                <a:cs typeface="Arial"/>
              </a:rPr>
              <a:t>b</a:t>
            </a:r>
            <a:r>
              <a:rPr lang="en-US" sz="800" dirty="0" smtClean="0">
                <a:latin typeface="Arial"/>
                <a:cs typeface="Arial"/>
              </a:rPr>
              <a:t>. All patent offices. c. Based on all sources available to this research.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4077072"/>
            <a:ext cx="2502905" cy="20851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   "/>
              </a:rPr>
              <a:t>Preliminary findings:</a:t>
            </a:r>
          </a:p>
          <a:p>
            <a:pPr marL="171450" indent="-171450">
              <a:buFont typeface="Wingdings" charset="2"/>
              <a:buChar char="§"/>
            </a:pPr>
            <a:r>
              <a:rPr lang="en-GB" sz="1050" dirty="0" smtClean="0">
                <a:latin typeface="Arial   "/>
              </a:rPr>
              <a:t>Diverse firm trajectories with predominant role of the scientific sector and universities.</a:t>
            </a:r>
          </a:p>
          <a:p>
            <a:pPr marL="171450" indent="-171450">
              <a:buFont typeface="Wingdings" charset="2"/>
              <a:buChar char="§"/>
            </a:pPr>
            <a:r>
              <a:rPr lang="en-GB" sz="1050" dirty="0" smtClean="0">
                <a:latin typeface="Arial   "/>
              </a:rPr>
              <a:t>Market focus is generally on mature markets and technology with narrow market definitions.</a:t>
            </a:r>
          </a:p>
          <a:p>
            <a:pPr marL="171450" indent="-171450">
              <a:buFont typeface="Wingdings" charset="2"/>
              <a:buChar char="§"/>
            </a:pPr>
            <a:r>
              <a:rPr lang="en-GB" sz="1050" dirty="0" smtClean="0">
                <a:latin typeface="Arial   "/>
              </a:rPr>
              <a:t>There are potential issues in </a:t>
            </a:r>
            <a:r>
              <a:rPr lang="en-GB" sz="1050" dirty="0">
                <a:latin typeface="Arial   "/>
              </a:rPr>
              <a:t>S&amp;T </a:t>
            </a:r>
            <a:r>
              <a:rPr lang="en-GB" sz="1050" dirty="0" smtClean="0">
                <a:latin typeface="Arial   "/>
              </a:rPr>
              <a:t>system-industry interactions.</a:t>
            </a:r>
          </a:p>
          <a:p>
            <a:pPr marL="171450" indent="-171450">
              <a:buFont typeface="Wingdings" charset="2"/>
              <a:buChar char="§"/>
            </a:pPr>
            <a:r>
              <a:rPr lang="en-GB" sz="1050" dirty="0" smtClean="0">
                <a:latin typeface="Arial   "/>
              </a:rPr>
              <a:t>Policy and economic contexts are generally not conducive for corporate R&amp;D.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59832" y="1628800"/>
            <a:ext cx="556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Nanotechnology publications and patents in Argentina, Brazil (1990-2012)</a:t>
            </a:r>
            <a:endParaRPr lang="en-US" sz="1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98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NSslidetemplate3-13-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CNSslidetemplate3-13-12</Template>
  <TotalTime>6792</TotalTime>
  <Words>345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CNSslidetemplate3-13-12</vt:lpstr>
      <vt:lpstr>PowerPoint Presentation</vt:lpstr>
    </vt:vector>
  </TitlesOfParts>
  <Company>Cardiff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sapnp2</dc:creator>
  <cp:lastModifiedBy>Brandon Fastman</cp:lastModifiedBy>
  <cp:revision>46</cp:revision>
  <cp:lastPrinted>2014-03-12T05:00:45Z</cp:lastPrinted>
  <dcterms:created xsi:type="dcterms:W3CDTF">2012-04-04T10:09:53Z</dcterms:created>
  <dcterms:modified xsi:type="dcterms:W3CDTF">2014-04-11T21:22:00Z</dcterms:modified>
</cp:coreProperties>
</file>