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1956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34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91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83829"/>
            <a:ext cx="2057400" cy="48359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83829"/>
            <a:ext cx="6019800" cy="48359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4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9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59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688"/>
            <a:ext cx="4038600" cy="4114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688"/>
            <a:ext cx="4038600" cy="4114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9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09198"/>
            <a:ext cx="4040188" cy="5816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56320"/>
            <a:ext cx="4040188" cy="35920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10280"/>
            <a:ext cx="4041775" cy="5816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56320"/>
            <a:ext cx="4041775" cy="35920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9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7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6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0285"/>
            <a:ext cx="3008313" cy="7936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6800"/>
            <a:ext cx="5111750" cy="5105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7597"/>
            <a:ext cx="3008313" cy="42646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5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600"/>
            <a:ext cx="5486400" cy="37407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3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44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688"/>
            <a:ext cx="8229600" cy="411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Documents and Settings\Cory Jones\My Documents\Dropbox\Cory\Design\Logos\CNS Logo Split\Logo BG Recolored faded.jp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2" t="18233" b="53088"/>
          <a:stretch/>
        </p:blipFill>
        <p:spPr bwMode="auto">
          <a:xfrm>
            <a:off x="0" y="0"/>
            <a:ext cx="9144000" cy="95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varma.ece.cmu.edu/Auto-CPS-2011/logo-NSF.GI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079" y="2382"/>
            <a:ext cx="798721" cy="798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Documents and Settings\Cory Jones\My Documents\Dropbox\Cory\Design\Logos\CNS Logo\Logo_NoBackground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-9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533"/>
            <a:ext cx="3415614" cy="92572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105921" y="736239"/>
            <a:ext cx="1114279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SES 0938099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5891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1536" y="1052736"/>
            <a:ext cx="7020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Survey of International STEM Graduate Students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5949280"/>
            <a:ext cx="5256584" cy="6463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  "/>
              </a:rPr>
              <a:t>Han, X. Stocking, G., </a:t>
            </a:r>
            <a:r>
              <a:rPr lang="en-US" sz="1200" dirty="0" err="1" smtClean="0">
                <a:latin typeface="Arial   "/>
              </a:rPr>
              <a:t>Gebbie</a:t>
            </a:r>
            <a:r>
              <a:rPr lang="en-US" sz="1200" dirty="0" smtClean="0">
                <a:latin typeface="Arial   "/>
              </a:rPr>
              <a:t>, M., &amp; </a:t>
            </a:r>
            <a:r>
              <a:rPr lang="en-US" sz="1200" dirty="0" err="1" smtClean="0">
                <a:latin typeface="Arial   "/>
              </a:rPr>
              <a:t>Appelbaum</a:t>
            </a:r>
            <a:r>
              <a:rPr lang="en-US" sz="1200" smtClean="0">
                <a:latin typeface="Arial   "/>
              </a:rPr>
              <a:t>, R. </a:t>
            </a:r>
            <a:r>
              <a:rPr lang="en-US" sz="1200" dirty="0" smtClean="0">
                <a:latin typeface="Arial   "/>
              </a:rPr>
              <a:t>(2014). “International Graduate Students in the US: Motivations for Staying and Departing the US Upon Graduation.” In Preparation.</a:t>
            </a:r>
            <a:endParaRPr lang="en-US" sz="1200" dirty="0">
              <a:latin typeface="Arial   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51440" y="1425992"/>
            <a:ext cx="8686800" cy="548640"/>
            <a:chOff x="228600" y="1425992"/>
            <a:chExt cx="8686800" cy="548640"/>
          </a:xfrm>
        </p:grpSpPr>
        <p:sp>
          <p:nvSpPr>
            <p:cNvPr id="7" name="TextBox 6"/>
            <p:cNvSpPr txBox="1"/>
            <p:nvPr/>
          </p:nvSpPr>
          <p:spPr>
            <a:xfrm>
              <a:off x="228600" y="1425992"/>
              <a:ext cx="8686800" cy="54864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endParaRPr lang="en-GB" sz="1200" b="1" dirty="0" smtClean="0">
                <a:latin typeface="Arial   "/>
              </a:endParaRPr>
            </a:p>
            <a:p>
              <a:endParaRPr lang="en-GB" sz="1200" b="1" dirty="0">
                <a:latin typeface="Arial   "/>
              </a:endParaRPr>
            </a:p>
            <a:p>
              <a:endParaRPr lang="en-GB" sz="1200" b="1" dirty="0" smtClean="0">
                <a:latin typeface="Arial   "/>
              </a:endParaRPr>
            </a:p>
            <a:p>
              <a:endParaRPr lang="en-GB" sz="1200" b="1" dirty="0">
                <a:latin typeface="Arial   "/>
              </a:endParaRPr>
            </a:p>
            <a:p>
              <a:endParaRPr lang="en-GB" sz="1200" b="1" dirty="0" smtClean="0">
                <a:latin typeface="Arial   "/>
              </a:endParaRPr>
            </a:p>
            <a:p>
              <a:endParaRPr lang="en-GB" sz="1200" b="1" dirty="0">
                <a:latin typeface="Arial   "/>
              </a:endParaRPr>
            </a:p>
            <a:p>
              <a:endParaRPr lang="en-GB" sz="1200" b="1" dirty="0" smtClean="0">
                <a:latin typeface="Arial   "/>
              </a:endParaRPr>
            </a:p>
            <a:p>
              <a:endParaRPr lang="en-GB" sz="1200" b="1" dirty="0">
                <a:latin typeface="Arial   "/>
              </a:endParaRPr>
            </a:p>
            <a:p>
              <a:endParaRPr lang="en-GB" sz="1200" b="1" dirty="0" smtClean="0">
                <a:latin typeface="Arial   "/>
              </a:endParaRPr>
            </a:p>
            <a:p>
              <a:endParaRPr lang="en-GB" sz="1200" b="1" dirty="0">
                <a:latin typeface="Arial   "/>
              </a:endParaRPr>
            </a:p>
            <a:p>
              <a:endParaRPr lang="en-GB" sz="1200" b="1" dirty="0" smtClean="0">
                <a:latin typeface="Arial   "/>
              </a:endParaRPr>
            </a:p>
            <a:p>
              <a:endParaRPr lang="en-GB" sz="1200" b="1" dirty="0">
                <a:latin typeface="Arial   "/>
              </a:endParaRPr>
            </a:p>
            <a:p>
              <a:endParaRPr lang="en-GB" sz="1200" b="1" dirty="0" smtClean="0">
                <a:latin typeface="Arial   "/>
              </a:endParaRPr>
            </a:p>
            <a:p>
              <a:endParaRPr lang="en-GB" sz="1200" b="1" dirty="0">
                <a:latin typeface="Arial   "/>
              </a:endParaRPr>
            </a:p>
            <a:p>
              <a:endParaRPr lang="en-GB" sz="1200" b="1" dirty="0" smtClean="0">
                <a:latin typeface="Arial   "/>
              </a:endParaRPr>
            </a:p>
            <a:p>
              <a:endParaRPr lang="en-GB" sz="1200" b="1" dirty="0">
                <a:latin typeface="Arial   "/>
              </a:endParaRPr>
            </a:p>
            <a:p>
              <a:endParaRPr lang="en-GB" sz="1200" b="1" dirty="0" smtClean="0">
                <a:latin typeface="Arial   "/>
              </a:endParaRPr>
            </a:p>
            <a:p>
              <a:endParaRPr lang="en-GB" sz="1200" b="1" dirty="0">
                <a:latin typeface="Arial   "/>
              </a:endParaRPr>
            </a:p>
            <a:p>
              <a:endParaRPr lang="en-GB" sz="1200" b="1" dirty="0">
                <a:latin typeface="Arial   "/>
              </a:endParaRPr>
            </a:p>
            <a:p>
              <a:endParaRPr lang="en-GB" sz="1200" b="1" dirty="0" smtClean="0">
                <a:latin typeface="Arial   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1520" y="1438702"/>
              <a:ext cx="864096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dirty="0" smtClean="0"/>
                <a:t>An online survey was administered to international UCSB graduate students from Science, Technology, Engineering, and Mathematics (STEM) fields in 2013 focusing on their motivations </a:t>
              </a:r>
              <a:r>
                <a:rPr lang="en-US" sz="1300" dirty="0" smtClean="0"/>
                <a:t>for </a:t>
              </a:r>
              <a:r>
                <a:rPr lang="en-US" sz="1300" dirty="0" smtClean="0"/>
                <a:t>staying or departing the US upon graduation.</a:t>
              </a:r>
              <a:endParaRPr lang="en-US" sz="1300" dirty="0"/>
            </a:p>
          </p:txBody>
        </p:sp>
      </p:grp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5580112" y="2060848"/>
            <a:ext cx="3344416" cy="4536504"/>
            <a:chOff x="5580112" y="2060848"/>
            <a:chExt cx="3344416" cy="4754880"/>
          </a:xfrm>
        </p:grpSpPr>
        <p:sp>
          <p:nvSpPr>
            <p:cNvPr id="2" name="TextBox 1"/>
            <p:cNvSpPr txBox="1"/>
            <p:nvPr/>
          </p:nvSpPr>
          <p:spPr>
            <a:xfrm>
              <a:off x="5580112" y="2060848"/>
              <a:ext cx="3344416" cy="475488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endParaRPr lang="en-GB" sz="1200" b="1" dirty="0" smtClean="0">
                <a:latin typeface="Arial   "/>
              </a:endParaRPr>
            </a:p>
            <a:p>
              <a:endParaRPr lang="en-GB" sz="1200" b="1" dirty="0">
                <a:latin typeface="Arial   "/>
              </a:endParaRPr>
            </a:p>
            <a:p>
              <a:endParaRPr lang="en-GB" sz="1200" b="1" dirty="0" smtClean="0">
                <a:latin typeface="Arial   "/>
              </a:endParaRPr>
            </a:p>
            <a:p>
              <a:endParaRPr lang="en-GB" sz="1200" b="1" dirty="0">
                <a:latin typeface="Arial   "/>
              </a:endParaRPr>
            </a:p>
            <a:p>
              <a:endParaRPr lang="en-GB" sz="1200" b="1" dirty="0" smtClean="0">
                <a:latin typeface="Arial   "/>
              </a:endParaRPr>
            </a:p>
            <a:p>
              <a:endParaRPr lang="en-GB" sz="1200" b="1" dirty="0">
                <a:latin typeface="Arial   "/>
              </a:endParaRPr>
            </a:p>
            <a:p>
              <a:endParaRPr lang="en-GB" sz="1200" b="1" dirty="0" smtClean="0">
                <a:latin typeface="Arial   "/>
              </a:endParaRPr>
            </a:p>
            <a:p>
              <a:endParaRPr lang="en-GB" sz="1200" b="1" dirty="0">
                <a:latin typeface="Arial   "/>
              </a:endParaRPr>
            </a:p>
            <a:p>
              <a:endParaRPr lang="en-GB" sz="1200" b="1" dirty="0" smtClean="0">
                <a:latin typeface="Arial   "/>
              </a:endParaRPr>
            </a:p>
            <a:p>
              <a:endParaRPr lang="en-GB" sz="1200" b="1" dirty="0">
                <a:latin typeface="Arial   "/>
              </a:endParaRPr>
            </a:p>
            <a:p>
              <a:endParaRPr lang="en-GB" sz="1200" b="1" dirty="0" smtClean="0">
                <a:latin typeface="Arial   "/>
              </a:endParaRPr>
            </a:p>
            <a:p>
              <a:endParaRPr lang="en-GB" sz="1200" b="1" dirty="0">
                <a:latin typeface="Arial   "/>
              </a:endParaRPr>
            </a:p>
            <a:p>
              <a:endParaRPr lang="en-GB" sz="1200" b="1" dirty="0" smtClean="0">
                <a:latin typeface="Arial   "/>
              </a:endParaRPr>
            </a:p>
            <a:p>
              <a:endParaRPr lang="en-GB" sz="1200" b="1" dirty="0">
                <a:latin typeface="Arial   "/>
              </a:endParaRPr>
            </a:p>
            <a:p>
              <a:endParaRPr lang="en-GB" sz="1200" b="1" dirty="0" smtClean="0">
                <a:latin typeface="Arial   "/>
              </a:endParaRPr>
            </a:p>
            <a:p>
              <a:endParaRPr lang="en-GB" sz="1200" b="1" dirty="0">
                <a:latin typeface="Arial   "/>
              </a:endParaRPr>
            </a:p>
            <a:p>
              <a:endParaRPr lang="en-GB" sz="1200" b="1" dirty="0" smtClean="0">
                <a:latin typeface="Arial   "/>
              </a:endParaRPr>
            </a:p>
            <a:p>
              <a:endParaRPr lang="en-GB" sz="1200" b="1" dirty="0">
                <a:latin typeface="Arial   "/>
              </a:endParaRPr>
            </a:p>
            <a:p>
              <a:endParaRPr lang="en-GB" sz="1200" b="1" dirty="0">
                <a:latin typeface="Arial   "/>
              </a:endParaRPr>
            </a:p>
            <a:p>
              <a:endParaRPr lang="en-GB" sz="1200" b="1" dirty="0" smtClean="0">
                <a:latin typeface="Arial   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596136" y="2129964"/>
              <a:ext cx="3312368" cy="4548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Results:</a:t>
              </a:r>
            </a:p>
            <a:p>
              <a:pPr marL="285750" indent="-285750">
                <a:buFont typeface="Wingdings" charset="2"/>
                <a:buChar char="§"/>
              </a:pPr>
              <a:r>
                <a:rPr lang="en-US" sz="1200" dirty="0" smtClean="0"/>
                <a:t>A student’s plans for after graduation is the biggest determining factor on whether s/he will remain or leave the US</a:t>
              </a:r>
            </a:p>
            <a:p>
              <a:pPr marL="742950" lvl="2" indent="-285750">
                <a:buFont typeface="Wingdings" charset="2"/>
                <a:buChar char="§"/>
              </a:pPr>
              <a:r>
                <a:rPr lang="en-US" sz="1200" dirty="0" smtClean="0"/>
                <a:t>If a student wishes to work in industry, there is a 90% probability that s/he will aspire to stay in the US</a:t>
              </a:r>
            </a:p>
            <a:p>
              <a:pPr marL="742950" lvl="2" indent="-285750">
                <a:buFont typeface="Wingdings" charset="2"/>
                <a:buChar char="§"/>
              </a:pPr>
              <a:r>
                <a:rPr lang="en-US" sz="1200" dirty="0" smtClean="0"/>
                <a:t>If a student wishes to work in academia or government, his/her decision to stay/leave is dependent on the interaction of professional, personal, and social factors</a:t>
              </a:r>
            </a:p>
            <a:p>
              <a:pPr marL="285750" indent="-285750">
                <a:buFont typeface="Wingdings" charset="2"/>
                <a:buChar char="§"/>
              </a:pPr>
              <a:r>
                <a:rPr lang="en-US" sz="1200" dirty="0" smtClean="0"/>
                <a:t>Of those wishing to leave the US, 72% cited “family” as an influential factor</a:t>
              </a:r>
            </a:p>
            <a:p>
              <a:pPr marL="285750" indent="-285750">
                <a:buFont typeface="Wingdings" charset="2"/>
                <a:buChar char="§"/>
              </a:pPr>
              <a:r>
                <a:rPr lang="en-US" sz="1200" dirty="0" smtClean="0"/>
                <a:t>Of those wishing to stay in the US, 88% cited “job opportunities” as an influential factor, followed by “overall quality of life” (68%)</a:t>
              </a:r>
            </a:p>
            <a:p>
              <a:pPr marL="171450" indent="-171450">
                <a:buFont typeface="Wingdings" charset="2"/>
                <a:buChar char="§"/>
              </a:pPr>
              <a:r>
                <a:rPr lang="en-US" sz="1200" b="1" dirty="0" smtClean="0"/>
                <a:t>Foreign graduate students in STEM still view the US as a top destination country for those wanting to engage in advanced research and innovation.</a:t>
              </a:r>
            </a:p>
            <a:p>
              <a:pPr marL="171450" indent="-171450">
                <a:buFont typeface="Wingdings" charset="2"/>
                <a:buChar char="§"/>
              </a:pPr>
              <a:r>
                <a:rPr lang="en-US" sz="1200" b="1" dirty="0" smtClean="0"/>
                <a:t>Students view the current immigration process as a hindrance to staying in the US</a:t>
              </a:r>
              <a:endParaRPr lang="en-US" sz="1200" b="1" dirty="0"/>
            </a:p>
          </p:txBody>
        </p:sp>
      </p:grpSp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107504" y="2420888"/>
          <a:ext cx="5416949" cy="3240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SPW 12.0 Graph" r:id="rId3" imgW="9842161" imgH="5757803" progId="SigmaPlotGraphicObject.11">
                  <p:embed/>
                </p:oleObj>
              </mc:Choice>
              <mc:Fallback>
                <p:oleObj name="SPW 12.0 Graph" r:id="rId3" imgW="9842161" imgH="5757803" progId="SigmaPlotGraphicObject.11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2420888"/>
                        <a:ext cx="5416949" cy="32403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987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NSslidetemplate3-13-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CNSslidetemplate3-13-12</Template>
  <TotalTime>2320</TotalTime>
  <Words>248</Words>
  <Application>Microsoft Office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CNSslidetemplate3-13-12</vt:lpstr>
      <vt:lpstr>SPW 12.0 Graph</vt:lpstr>
      <vt:lpstr>PowerPoint Presentation</vt:lpstr>
    </vt:vector>
  </TitlesOfParts>
  <Company>Cardiff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sapnp2</dc:creator>
  <cp:lastModifiedBy>Brandon Fastman</cp:lastModifiedBy>
  <cp:revision>26</cp:revision>
  <dcterms:created xsi:type="dcterms:W3CDTF">2012-04-04T10:09:53Z</dcterms:created>
  <dcterms:modified xsi:type="dcterms:W3CDTF">2014-04-11T22:00:23Z</dcterms:modified>
</cp:coreProperties>
</file>