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22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FB5-1E6D-4AFB-A1D2-5F832D2F639F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8D63-CCB7-43AA-9DAA-F596FEA2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6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FB5-1E6D-4AFB-A1D2-5F832D2F639F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8D63-CCB7-43AA-9DAA-F596FEA2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2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FB5-1E6D-4AFB-A1D2-5F832D2F639F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8D63-CCB7-43AA-9DAA-F596FEA2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8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FB5-1E6D-4AFB-A1D2-5F832D2F639F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8D63-CCB7-43AA-9DAA-F596FEA2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9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FB5-1E6D-4AFB-A1D2-5F832D2F639F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8D63-CCB7-43AA-9DAA-F596FEA2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4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FB5-1E6D-4AFB-A1D2-5F832D2F639F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8D63-CCB7-43AA-9DAA-F596FEA2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7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24199"/>
            <a:ext cx="4040188" cy="3001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86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124199"/>
            <a:ext cx="4041775" cy="3001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FB5-1E6D-4AFB-A1D2-5F832D2F639F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8D63-CCB7-43AA-9DAA-F596FEA2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6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FB5-1E6D-4AFB-A1D2-5F832D2F639F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8D63-CCB7-43AA-9DAA-F596FEA2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8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FB5-1E6D-4AFB-A1D2-5F832D2F639F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8D63-CCB7-43AA-9DAA-F596FEA2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67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009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3008313" cy="3763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FB5-1E6D-4AFB-A1D2-5F832D2F639F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8D63-CCB7-43AA-9DAA-F596FEA2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3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FB5-1E6D-4AFB-A1D2-5F832D2F639F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8D63-CCB7-43AA-9DAA-F596FEA2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1FB5-1E6D-4AFB-A1D2-5F832D2F639F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8D63-CCB7-43AA-9DAA-F596FEA28C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Documents and Settings\Cory Jones\My Documents\Dropbox\Cory\Design\Logos\CNS Logo Split\Logo BG Recolored faded.jp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t="18233" b="46758"/>
          <a:stretch/>
        </p:blipFill>
        <p:spPr bwMode="auto">
          <a:xfrm>
            <a:off x="0" y="0"/>
            <a:ext cx="9144000" cy="117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varma.ece.cmu.edu/Auto-CPS-2011/logo-NSF.G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079" y="2382"/>
            <a:ext cx="798721" cy="79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Cory Jones\My Documents\Dropbox\Cory\Design\Logos\CNS Logo\Logo_NoBackground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9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8089"/>
            <a:ext cx="3415614" cy="9257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8105921" y="713508"/>
            <a:ext cx="1114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SES 0938099</a:t>
            </a:r>
          </a:p>
          <a:p>
            <a:r>
              <a:rPr lang="en-US" sz="1400" dirty="0" smtClean="0"/>
              <a:t>SES 0531184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5234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Cory Jones\Desktop\valuechain_diagram_template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28800"/>
            <a:ext cx="3352800" cy="240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7" y="4267200"/>
            <a:ext cx="2223503" cy="253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15000" y="6073914"/>
            <a:ext cx="335280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 err="1">
                <a:latin typeface="Arial" pitchFamily="34" charset="0"/>
                <a:cs typeface="Arial" pitchFamily="34" charset="0"/>
              </a:rPr>
              <a:t>Dillemuth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, J., Frederick, S., Parker, R.,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Gereffi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, G., &amp;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Appelbaum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, R. (2011). Traveling Technologies: Societal Implications of Nanotechnology Through the Global Value Chain. 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journal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1000" i="1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education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, 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, 36-44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96" y="1884164"/>
            <a:ext cx="5500103" cy="21544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Overview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Traveling Technologies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is a curriculum developed for an 8-week college summer internship program but useful in other educational contexts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tudents work in teams to critically analyze the societal impacts of a nanomaterial by tracing the journey from origins and raw state to finished product or application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Teaches roles of firms, countries and products involved in bringing a product from concept to commercialization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Provides tangible outcome in the form of a diagram useful for educating and communicating  issues to stakeholder audiences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tructure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and approach easily adaptable to student level and numbers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Traveling Technologies: An Innovative Global Value Chain Approach</a:t>
            </a:r>
          </a:p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 Teaching Nanotechnology’s Societal Implications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4495800"/>
            <a:ext cx="3352800" cy="14157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Project Components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Nanomaterial case study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Research question addressing a societal, ethical, or legal impact.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The Global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V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alue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hain Framework for investigation and analysis.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inal presentation of results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805783"/>
              </p:ext>
            </p:extLst>
          </p:nvPr>
        </p:nvGraphicFramePr>
        <p:xfrm>
          <a:off x="2895600" y="4129430"/>
          <a:ext cx="2667000" cy="265236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122947"/>
                <a:gridCol w="1544053"/>
              </a:tblGrid>
              <a:tr h="2743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Table I.  Possible </a:t>
                      </a:r>
                      <a:r>
                        <a:rPr lang="en-US" sz="600" baseline="0" dirty="0" smtClean="0"/>
                        <a:t>Research Questions Addressing Societal Impacts </a:t>
                      </a:r>
                    </a:p>
                    <a:p>
                      <a:pPr algn="ctr"/>
                      <a:r>
                        <a:rPr lang="en-US" sz="600" baseline="0" dirty="0" smtClean="0"/>
                        <a:t>of Carbon Nanotubes (CNTs)</a:t>
                      </a:r>
                      <a:endParaRPr lang="en-US" sz="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92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922">
                <a:tc>
                  <a:txBody>
                    <a:bodyPr/>
                    <a:lstStyle/>
                    <a:p>
                      <a:pPr algn="l"/>
                      <a:r>
                        <a:rPr lang="en-US" sz="600" dirty="0" smtClean="0">
                          <a:latin typeface="Arial" pitchFamily="34" charset="0"/>
                          <a:cs typeface="Arial" pitchFamily="34" charset="0"/>
                        </a:rPr>
                        <a:t>Areas of Societal</a:t>
                      </a:r>
                      <a:r>
                        <a:rPr lang="en-US" sz="600" baseline="0" dirty="0" smtClean="0">
                          <a:latin typeface="Arial" pitchFamily="34" charset="0"/>
                          <a:cs typeface="Arial" pitchFamily="34" charset="0"/>
                        </a:rPr>
                        <a:t>  I</a:t>
                      </a:r>
                      <a:r>
                        <a:rPr lang="en-US" sz="600" dirty="0" smtClean="0">
                          <a:latin typeface="Arial" pitchFamily="34" charset="0"/>
                          <a:cs typeface="Arial" pitchFamily="34" charset="0"/>
                        </a:rPr>
                        <a:t>mpact</a:t>
                      </a:r>
                      <a:endParaRPr lang="en-US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dirty="0" smtClean="0"/>
                        <a:t>Research Questions</a:t>
                      </a:r>
                      <a:endParaRPr lang="en-US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8766"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600" u="none" strike="noStrike" kern="1200" baseline="0" dirty="0" smtClean="0"/>
                        <a:t>Intellectual property &amp;</a:t>
                      </a:r>
                    </a:p>
                    <a:p>
                      <a:pPr marL="0" indent="0" algn="l"/>
                      <a:r>
                        <a:rPr lang="en-US" sz="600" u="none" strike="noStrike" kern="1200" baseline="0" dirty="0" smtClean="0"/>
                        <a:t>technology transfer</a:t>
                      </a:r>
                      <a:endParaRPr lang="en-US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u="none" strike="noStrike" kern="1200" baseline="0" dirty="0" smtClean="0"/>
                        <a:t>Are there patterns in the</a:t>
                      </a:r>
                    </a:p>
                    <a:p>
                      <a:pPr marL="114300" indent="0"/>
                      <a:r>
                        <a:rPr lang="en-US" sz="600" u="none" strike="noStrike" kern="1200" baseline="0" dirty="0" smtClean="0"/>
                        <a:t>distribution (</a:t>
                      </a:r>
                      <a:r>
                        <a:rPr lang="en-US" sz="600" u="none" strike="noStrike" kern="1200" baseline="0" dirty="0" err="1" smtClean="0"/>
                        <a:t>univ.</a:t>
                      </a:r>
                      <a:r>
                        <a:rPr lang="en-US" sz="600" u="none" strike="noStrike" kern="1200" baseline="0" dirty="0" smtClean="0"/>
                        <a:t>, industry,</a:t>
                      </a:r>
                    </a:p>
                    <a:p>
                      <a:pPr marL="114300" indent="0"/>
                      <a:r>
                        <a:rPr lang="en-US" sz="600" u="none" strike="noStrike" kern="1200" baseline="0" dirty="0" smtClean="0"/>
                        <a:t>govt.) of CNT intellectual</a:t>
                      </a:r>
                    </a:p>
                    <a:p>
                      <a:pPr marL="114300" indent="0"/>
                      <a:r>
                        <a:rPr lang="en-US" sz="600" u="none" strike="noStrike" kern="1200" baseline="0" dirty="0" smtClean="0"/>
                        <a:t>property (IP) in the US? How is</a:t>
                      </a:r>
                    </a:p>
                    <a:p>
                      <a:pPr marL="114300" indent="0"/>
                      <a:r>
                        <a:rPr lang="en-US" sz="600" u="none" strike="noStrike" kern="1200" baseline="0" dirty="0" smtClean="0"/>
                        <a:t>IP related to innovation?</a:t>
                      </a:r>
                      <a:endParaRPr lang="en-US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8766">
                <a:tc>
                  <a:txBody>
                    <a:bodyPr/>
                    <a:lstStyle/>
                    <a:p>
                      <a:pPr algn="l"/>
                      <a:r>
                        <a:rPr lang="en-US" sz="600" u="none" strike="noStrike" kern="1200" baseline="0" dirty="0" smtClean="0"/>
                        <a:t>Risk &amp; risk perception</a:t>
                      </a:r>
                      <a:endParaRPr lang="en-US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u="none" strike="noStrike" kern="1200" baseline="0" dirty="0" smtClean="0"/>
                        <a:t>What are the risks &amp; regulatory</a:t>
                      </a:r>
                    </a:p>
                    <a:p>
                      <a:pPr marL="0" indent="114300"/>
                      <a:r>
                        <a:rPr lang="en-US" sz="600" u="none" strike="noStrike" kern="1200" baseline="0" dirty="0" smtClean="0"/>
                        <a:t>frameworks for CNTs in</a:t>
                      </a:r>
                    </a:p>
                    <a:p>
                      <a:pPr marL="0" indent="114300"/>
                      <a:r>
                        <a:rPr lang="en-US" sz="600" u="none" strike="noStrike" kern="1200" baseline="0" dirty="0" smtClean="0"/>
                        <a:t>medical applications, and what</a:t>
                      </a:r>
                    </a:p>
                    <a:p>
                      <a:pPr marL="0" indent="114300"/>
                      <a:r>
                        <a:rPr lang="en-US" sz="600" u="none" strike="noStrike" kern="1200" baseline="0" dirty="0" smtClean="0"/>
                        <a:t>are the broader implications of</a:t>
                      </a:r>
                    </a:p>
                    <a:p>
                      <a:pPr marL="0" indent="114300"/>
                      <a:r>
                        <a:rPr lang="en-US" sz="600" u="none" strike="noStrike" kern="1200" baseline="0" dirty="0" smtClean="0"/>
                        <a:t>these?</a:t>
                      </a:r>
                      <a:endParaRPr lang="en-US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7305">
                <a:tc>
                  <a:txBody>
                    <a:bodyPr/>
                    <a:lstStyle/>
                    <a:p>
                      <a:pPr algn="l"/>
                      <a:r>
                        <a:rPr lang="en-US" sz="600" u="none" strike="noStrike" kern="1200" baseline="0" dirty="0" smtClean="0"/>
                        <a:t>Media framing &amp; the public</a:t>
                      </a:r>
                    </a:p>
                    <a:p>
                      <a:pPr algn="l"/>
                      <a:r>
                        <a:rPr lang="en-US" sz="600" u="none" strike="noStrike" kern="1200" baseline="0" dirty="0" smtClean="0"/>
                        <a:t>sphere</a:t>
                      </a:r>
                      <a:endParaRPr lang="en-US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u="none" strike="noStrike" kern="1200" baseline="0" dirty="0" smtClean="0"/>
                        <a:t>What are the dominant frames in</a:t>
                      </a:r>
                    </a:p>
                    <a:p>
                      <a:pPr marL="0" indent="114300"/>
                      <a:r>
                        <a:rPr lang="en-US" sz="600" u="none" strike="noStrike" kern="1200" baseline="0" dirty="0" err="1" smtClean="0"/>
                        <a:t>nano</a:t>
                      </a:r>
                      <a:r>
                        <a:rPr lang="en-US" sz="600" u="none" strike="noStrike" kern="1200" baseline="0" dirty="0" smtClean="0"/>
                        <a:t> news stories, and what is</a:t>
                      </a:r>
                    </a:p>
                    <a:p>
                      <a:pPr marL="0" indent="114300"/>
                      <a:r>
                        <a:rPr lang="en-US" sz="600" u="none" strike="noStrike" kern="1200" baseline="0" dirty="0" smtClean="0"/>
                        <a:t>the potential impact of public</a:t>
                      </a:r>
                    </a:p>
                    <a:p>
                      <a:pPr marL="0" indent="114300"/>
                      <a:r>
                        <a:rPr lang="en-US" sz="600" u="none" strike="noStrike" kern="1200" baseline="0" dirty="0" smtClean="0"/>
                        <a:t>perception on CNT</a:t>
                      </a:r>
                      <a:endParaRPr lang="en-US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7305">
                <a:tc>
                  <a:txBody>
                    <a:bodyPr/>
                    <a:lstStyle/>
                    <a:p>
                      <a:pPr algn="l"/>
                      <a:r>
                        <a:rPr lang="en-US" sz="600" u="none" strike="noStrike" kern="1200" baseline="0" dirty="0" smtClean="0"/>
                        <a:t>Globalization, </a:t>
                      </a:r>
                      <a:r>
                        <a:rPr lang="en-US" sz="600" u="none" strike="noStrike" kern="1200" baseline="0" dirty="0" err="1" smtClean="0"/>
                        <a:t>nano</a:t>
                      </a:r>
                      <a:r>
                        <a:rPr lang="en-US" sz="600" u="none" strike="noStrike" kern="1200" baseline="0" dirty="0" smtClean="0"/>
                        <a:t> in China</a:t>
                      </a:r>
                      <a:endParaRPr lang="en-US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u="none" strike="noStrike" kern="1200" baseline="0" dirty="0" smtClean="0"/>
                        <a:t>Which companies &amp; countries</a:t>
                      </a:r>
                    </a:p>
                    <a:p>
                      <a:pPr marL="0" indent="114300"/>
                      <a:r>
                        <a:rPr lang="en-US" sz="600" u="none" strike="noStrike" kern="1200" baseline="0" dirty="0" smtClean="0"/>
                        <a:t>dominate the CNS industry, and</a:t>
                      </a:r>
                    </a:p>
                    <a:p>
                      <a:pPr marL="0" indent="114300"/>
                      <a:r>
                        <a:rPr lang="en-US" sz="600" u="none" strike="noStrike" kern="1200" baseline="0" dirty="0" smtClean="0"/>
                        <a:t>what are the implications for</a:t>
                      </a:r>
                    </a:p>
                    <a:p>
                      <a:pPr marL="0" indent="114300"/>
                      <a:r>
                        <a:rPr lang="en-US" sz="600" u="none" strike="noStrike" kern="1200" baseline="0" dirty="0" smtClean="0"/>
                        <a:t>the global economy?</a:t>
                      </a:r>
                      <a:endParaRPr lang="en-US" sz="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4038600"/>
            <a:ext cx="263842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" dirty="0">
                <a:solidFill>
                  <a:prstClr val="black"/>
                </a:solidFill>
                <a:latin typeface="Arial  "/>
              </a:rPr>
              <a:t>Figure 1: </a:t>
            </a:r>
            <a:r>
              <a:rPr lang="en-US" sz="800" dirty="0" smtClean="0">
                <a:solidFill>
                  <a:prstClr val="black"/>
                </a:solidFill>
                <a:latin typeface="Arial  "/>
              </a:rPr>
              <a:t>Traveling </a:t>
            </a:r>
            <a:r>
              <a:rPr lang="en-US" sz="800" dirty="0">
                <a:solidFill>
                  <a:prstClr val="black"/>
                </a:solidFill>
                <a:latin typeface="Arial  "/>
              </a:rPr>
              <a:t>Technologies </a:t>
            </a:r>
            <a:r>
              <a:rPr lang="en-US" sz="800" dirty="0" smtClean="0">
                <a:solidFill>
                  <a:prstClr val="black"/>
                </a:solidFill>
                <a:latin typeface="Arial  "/>
              </a:rPr>
              <a:t>Project Overview</a:t>
            </a:r>
            <a:endParaRPr lang="en-US" sz="800" dirty="0">
              <a:solidFill>
                <a:prstClr val="black"/>
              </a:solidFill>
              <a:latin typeface="Arial  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1202" y="4204156"/>
            <a:ext cx="32003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" dirty="0">
                <a:solidFill>
                  <a:prstClr val="black"/>
                </a:solidFill>
                <a:latin typeface="Arial  "/>
              </a:rPr>
              <a:t>Figure 2: General nanotechnology value chain</a:t>
            </a:r>
          </a:p>
        </p:txBody>
      </p:sp>
    </p:spTree>
    <p:extLst>
      <p:ext uri="{BB962C8B-B14F-4D97-AF65-F5344CB8AC3E}">
        <p14:creationId xmlns:p14="http://schemas.microsoft.com/office/powerpoint/2010/main" val="25545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322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Jones</dc:creator>
  <cp:lastModifiedBy>Bonnie Adele Molitor</cp:lastModifiedBy>
  <cp:revision>5</cp:revision>
  <cp:lastPrinted>2012-04-15T19:59:35Z</cp:lastPrinted>
  <dcterms:created xsi:type="dcterms:W3CDTF">2012-04-11T18:17:37Z</dcterms:created>
  <dcterms:modified xsi:type="dcterms:W3CDTF">2012-04-15T20:09:39Z</dcterms:modified>
</cp:coreProperties>
</file>